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vml" ContentType="application/vnd.openxmlformats-officedocument.vmlDrawing"/>
  <Default Extension="xls" ContentType="application/vnd.ms-exce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242" r:id="rId1"/>
  </p:sldMasterIdLst>
  <p:notesMasterIdLst>
    <p:notesMasterId r:id="rId34"/>
  </p:notesMasterIdLst>
  <p:handoutMasterIdLst>
    <p:handoutMasterId r:id="rId35"/>
  </p:handoutMasterIdLst>
  <p:sldIdLst>
    <p:sldId id="256" r:id="rId2"/>
    <p:sldId id="265" r:id="rId3"/>
    <p:sldId id="261" r:id="rId4"/>
    <p:sldId id="262" r:id="rId5"/>
    <p:sldId id="324" r:id="rId6"/>
    <p:sldId id="333" r:id="rId7"/>
    <p:sldId id="266" r:id="rId8"/>
    <p:sldId id="325" r:id="rId9"/>
    <p:sldId id="307" r:id="rId10"/>
    <p:sldId id="326" r:id="rId11"/>
    <p:sldId id="328" r:id="rId12"/>
    <p:sldId id="271" r:id="rId13"/>
    <p:sldId id="309" r:id="rId14"/>
    <p:sldId id="276" r:id="rId15"/>
    <p:sldId id="277" r:id="rId16"/>
    <p:sldId id="278" r:id="rId17"/>
    <p:sldId id="279" r:id="rId18"/>
    <p:sldId id="300" r:id="rId19"/>
    <p:sldId id="312" r:id="rId20"/>
    <p:sldId id="320" r:id="rId21"/>
    <p:sldId id="331" r:id="rId22"/>
    <p:sldId id="329" r:id="rId23"/>
    <p:sldId id="334" r:id="rId24"/>
    <p:sldId id="317" r:id="rId25"/>
    <p:sldId id="322" r:id="rId26"/>
    <p:sldId id="335" r:id="rId27"/>
    <p:sldId id="301" r:id="rId28"/>
    <p:sldId id="314" r:id="rId29"/>
    <p:sldId id="305" r:id="rId30"/>
    <p:sldId id="330" r:id="rId31"/>
    <p:sldId id="318" r:id="rId32"/>
    <p:sldId id="319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51"/>
    <p:restoredTop sz="79963"/>
  </p:normalViewPr>
  <p:slideViewPr>
    <p:cSldViewPr snapToGrid="0" snapToObjects="1">
      <p:cViewPr>
        <p:scale>
          <a:sx n="79" d="100"/>
          <a:sy n="79" d="100"/>
        </p:scale>
        <p:origin x="1408" y="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5" d="100"/>
          <a:sy n="75" d="100"/>
        </p:scale>
        <p:origin x="2296" y="1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41581-90B3-D34A-94E3-3DCCDEDEC8D1}" type="datetimeFigureOut">
              <a:rPr lang="en-US" smtClean="0"/>
              <a:t>6/12/16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79966-9B34-7D4F-9EF7-0D41210C1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778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0FB8B1-49E7-1A4B-8DBB-C90EEB35CBBA}" type="datetimeFigureOut">
              <a:rPr lang="en-US" smtClean="0"/>
              <a:t>6/12/16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2C97E-2578-D847-8F50-FACC754A9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67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 dirty="0">
              <a:ea typeface="ＭＳ Ｐゴシック" charset="-128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96C9A83-E7D4-514A-B4C6-E0E3CB17D882}" type="slidenum">
              <a:rPr lang="en-US" altLang="en-US" sz="1200"/>
              <a:pPr eaLnBrk="1" hangingPunct="1"/>
              <a:t>2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6369022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 dirty="0">
              <a:ea typeface="ＭＳ Ｐゴシック" charset="-128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96C9A83-E7D4-514A-B4C6-E0E3CB17D882}" type="slidenum">
              <a:rPr lang="en-US" altLang="en-US" sz="1200"/>
              <a:pPr eaLnBrk="1" hangingPunct="1"/>
              <a:t>13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677922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427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ＭＳ Ｐゴシック" charset="-128"/>
            </a:endParaRPr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90E760A3-5F4D-9842-8E29-B82B47325540}" type="slidenum">
              <a:rPr lang="en-US" altLang="en-US" sz="1200"/>
              <a:pPr eaLnBrk="1" hangingPunct="1"/>
              <a:t>14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953654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529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ea typeface="ＭＳ Ｐゴシック" charset="-128"/>
            </a:endParaRPr>
          </a:p>
        </p:txBody>
      </p:sp>
      <p:sp>
        <p:nvSpPr>
          <p:cNvPr id="552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8294DAD4-2AC3-A744-9C42-F2764E8109C2}" type="slidenum">
              <a:rPr lang="en-US" altLang="en-US" sz="1200"/>
              <a:pPr eaLnBrk="1" hangingPunct="1"/>
              <a:t>15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5504662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632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ＭＳ Ｐゴシック" charset="-128"/>
            </a:endParaRPr>
          </a:p>
        </p:txBody>
      </p:sp>
      <p:sp>
        <p:nvSpPr>
          <p:cNvPr id="5632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073D2127-42F1-3349-AC30-9E9E7FAA4329}" type="slidenum">
              <a:rPr lang="en-US" altLang="en-US" sz="1200"/>
              <a:pPr eaLnBrk="1" hangingPunct="1"/>
              <a:t>16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36756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73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ＭＳ Ｐゴシック" charset="-128"/>
            </a:endParaRPr>
          </a:p>
        </p:txBody>
      </p:sp>
      <p:sp>
        <p:nvSpPr>
          <p:cNvPr id="573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8F66A4F9-F271-DD49-93EB-C7D32EC02EBA}" type="slidenum">
              <a:rPr lang="en-US" altLang="en-US" sz="1200"/>
              <a:pPr eaLnBrk="1" hangingPunct="1"/>
              <a:t>17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6470202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C97E-2578-D847-8F50-FACC754A9B6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7495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hash map is just a list of where each task ran, it’s not the actual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C97E-2578-D847-8F50-FACC754A9B6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413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 dirty="0">
              <a:ea typeface="ＭＳ Ｐゴシック" charset="-128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96C9A83-E7D4-514A-B4C6-E0E3CB17D882}" type="slidenum">
              <a:rPr lang="en-US" altLang="en-US" sz="1200"/>
              <a:pPr eaLnBrk="1" hangingPunct="1"/>
              <a:t>23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0483698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signifying that it is designed to grow with the demands of its users.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C97E-2578-D847-8F50-FACC754A9B6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25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 dirty="0">
              <a:ea typeface="ＭＳ Ｐゴシック" charset="-128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96C9A83-E7D4-514A-B4C6-E0E3CB17D882}" type="slidenum">
              <a:rPr lang="en-US" altLang="en-US" sz="1200"/>
              <a:pPr eaLnBrk="1" hangingPunct="1"/>
              <a:t>26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762320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505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 smtClean="0">
                <a:ea typeface="ＭＳ Ｐゴシック" charset="-128"/>
              </a:rPr>
              <a:t>Benefits</a:t>
            </a:r>
            <a:r>
              <a:rPr lang="en-US" altLang="en-US" dirty="0">
                <a:ea typeface="ＭＳ Ｐゴシック" charset="-128"/>
              </a:rPr>
              <a:t>: easy to do fault </a:t>
            </a:r>
            <a:r>
              <a:rPr lang="en-US" altLang="en-US" dirty="0" smtClean="0">
                <a:ea typeface="ＭＳ Ｐゴシック" charset="-128"/>
              </a:rPr>
              <a:t>tolerance</a:t>
            </a:r>
            <a:endParaRPr lang="en-US" altLang="en-US" dirty="0">
              <a:ea typeface="ＭＳ Ｐゴシック" charset="-128"/>
            </a:endParaRPr>
          </a:p>
        </p:txBody>
      </p:sp>
      <p:sp>
        <p:nvSpPr>
          <p:cNvPr id="450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B9A0573E-0F63-764C-A09F-38FDADDFA1F3}" type="slidenum">
              <a:rPr lang="en-US" altLang="en-US" sz="1200"/>
              <a:pPr eaLnBrk="1" hangingPunct="1"/>
              <a:t>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701193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Point 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out that interactive use and iterative use go hand in hand because both require small tasks and dataset reuse</a:t>
            </a:r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C9C76D26-788B-F748-9D02-EE23F8DB6C14}" type="slidenum">
              <a:rPr lang="en-US" smtClean="0"/>
              <a:pPr/>
              <a:t>30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986353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C97E-2578-D847-8F50-FACC754A9B6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249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C97E-2578-D847-8F50-FACC754A9B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07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RDDs = first-class</a:t>
            </a:r>
            <a:r>
              <a:rPr lang="en-US" baseline="0" dirty="0" smtClean="0"/>
              <a:t> way to manipulate and persist intermediate </a:t>
            </a:r>
            <a:r>
              <a:rPr lang="en-US" baseline="0" dirty="0" smtClean="0"/>
              <a:t>datasets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519AE34-0624-8F4B-9FB8-27D0EFDF760C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5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 dirty="0">
              <a:ea typeface="ＭＳ Ｐゴシック" charset="-128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96C9A83-E7D4-514A-B4C6-E0E3CB17D882}" type="slidenum">
              <a:rPr lang="en-US" altLang="en-US" sz="1200"/>
              <a:pPr eaLnBrk="1" hangingPunct="1"/>
              <a:t>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558591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a typeface="ＭＳ Ｐゴシック" charset="-128"/>
              </a:rPr>
              <a:t>You write a single program </a:t>
            </a:r>
            <a:r>
              <a:rPr lang="en-US" altLang="en-US" dirty="0">
                <a:ea typeface="ＭＳ Ｐゴシック" charset="-128"/>
                <a:sym typeface="Wingdings" charset="2"/>
              </a:rPr>
              <a:t> similar to </a:t>
            </a:r>
            <a:r>
              <a:rPr lang="en-US" altLang="en-US" dirty="0" err="1">
                <a:ea typeface="ＭＳ Ｐゴシック" charset="-128"/>
                <a:sym typeface="Wingdings" charset="2"/>
              </a:rPr>
              <a:t>DryadLINQ</a:t>
            </a:r>
            <a:endParaRPr lang="en-US" altLang="en-US" dirty="0">
              <a:ea typeface="ＭＳ Ｐゴシック" charset="-128"/>
            </a:endParaRPr>
          </a:p>
          <a:p>
            <a:r>
              <a:rPr lang="en-US" altLang="en-US" dirty="0">
                <a:ea typeface="ＭＳ Ｐゴシック" charset="-128"/>
              </a:rPr>
              <a:t>Distributed data sets with parallel operations on them are pretty standard; the new thing is that they can be reused across ops</a:t>
            </a:r>
          </a:p>
          <a:p>
            <a:r>
              <a:rPr lang="en-US" altLang="en-US" dirty="0">
                <a:ea typeface="ＭＳ Ｐゴシック" charset="-128"/>
              </a:rPr>
              <a:t>Variables in the driver program can be used in parallel ops; accumulators useful for sending information back, cached </a:t>
            </a:r>
            <a:r>
              <a:rPr lang="en-US" altLang="en-US" dirty="0" err="1">
                <a:ea typeface="ＭＳ Ｐゴシック" charset="-128"/>
              </a:rPr>
              <a:t>vars</a:t>
            </a:r>
            <a:r>
              <a:rPr lang="en-US" altLang="en-US" dirty="0">
                <a:ea typeface="ＭＳ Ｐゴシック" charset="-128"/>
              </a:rPr>
              <a:t> are an optimization</a:t>
            </a:r>
          </a:p>
          <a:p>
            <a:r>
              <a:rPr lang="en-US" altLang="en-US" dirty="0">
                <a:ea typeface="ＭＳ Ｐゴシック" charset="-128"/>
              </a:rPr>
              <a:t>Mention cached </a:t>
            </a:r>
            <a:r>
              <a:rPr lang="en-US" altLang="en-US" dirty="0" err="1">
                <a:ea typeface="ＭＳ Ｐゴシック" charset="-128"/>
              </a:rPr>
              <a:t>vars</a:t>
            </a:r>
            <a:r>
              <a:rPr lang="en-US" altLang="en-US" dirty="0">
                <a:ea typeface="ＭＳ Ｐゴシック" charset="-128"/>
              </a:rPr>
              <a:t> useful for some workloads that won’t be shown here</a:t>
            </a:r>
          </a:p>
          <a:p>
            <a:r>
              <a:rPr lang="en-US" altLang="en-US" dirty="0">
                <a:ea typeface="ＭＳ Ｐゴシック" charset="-128"/>
              </a:rPr>
              <a:t>Mention it’s all designed to be easy to distribute in a fault-tolerant fashion</a:t>
            </a:r>
          </a:p>
          <a:p>
            <a:endParaRPr lang="en-US" altLang="en-US" dirty="0">
              <a:ea typeface="ＭＳ Ｐゴシック" charset="-128"/>
            </a:endParaRPr>
          </a:p>
        </p:txBody>
      </p:sp>
      <p:sp>
        <p:nvSpPr>
          <p:cNvPr id="491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842192B8-2470-9944-8F16-758144D79E13}" type="slidenum">
              <a:rPr lang="en-US" altLang="en-US" sz="1200"/>
              <a:pPr eaLnBrk="1" hangingPunct="1"/>
              <a:t>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968102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Key idea: add</a:t>
            </a:r>
            <a:r>
              <a:rPr lang="en-US" baseline="0" dirty="0" smtClean="0"/>
              <a:t> “variables” to the “functions” in functional programming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519AE34-0624-8F4B-9FB8-27D0EFDF760C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688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519AE34-0624-8F4B-9FB8-27D0EFDF760C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980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altLang="en-US" i="1" dirty="0" smtClean="0">
                <a:ea typeface="ＭＳ Ｐゴシック" charset="-128"/>
              </a:rPr>
              <a:t>General data flow models:</a:t>
            </a:r>
            <a:r>
              <a:rPr lang="en-US" altLang="en-US" dirty="0" smtClean="0">
                <a:ea typeface="ＭＳ Ｐゴシック" charset="-128"/>
              </a:rPr>
              <a:t> MapReduce, Dryad, SQL</a:t>
            </a:r>
          </a:p>
          <a:p>
            <a:pPr lvl="1"/>
            <a:r>
              <a:rPr lang="en-US" altLang="en-US" i="1" dirty="0" smtClean="0">
                <a:ea typeface="ＭＳ Ｐゴシック" charset="-128"/>
              </a:rPr>
              <a:t>Specialized models for </a:t>
            </a:r>
            <a:r>
              <a:rPr lang="en-US" altLang="en-US" i="1" dirty="0" err="1" smtClean="0">
                <a:ea typeface="ＭＳ Ｐゴシック" charset="-128"/>
              </a:rPr>
              <a:t>stateful</a:t>
            </a:r>
            <a:r>
              <a:rPr lang="en-US" altLang="en-US" i="1" dirty="0" smtClean="0">
                <a:ea typeface="ＭＳ Ｐゴシック" charset="-128"/>
              </a:rPr>
              <a:t> apps:</a:t>
            </a:r>
            <a:r>
              <a:rPr lang="en-US" altLang="en-US" dirty="0" smtClean="0">
                <a:ea typeface="ＭＳ Ｐゴシック" charset="-128"/>
              </a:rPr>
              <a:t> </a:t>
            </a:r>
            <a:r>
              <a:rPr lang="en-US" altLang="en-US" dirty="0" err="1" smtClean="0">
                <a:ea typeface="ＭＳ Ｐゴシック" charset="-128"/>
              </a:rPr>
              <a:t>Pregel</a:t>
            </a:r>
            <a:r>
              <a:rPr lang="en-US" altLang="en-US" dirty="0" smtClean="0">
                <a:ea typeface="ＭＳ Ｐゴシック" charset="-128"/>
              </a:rPr>
              <a:t> (BSP), </a:t>
            </a:r>
            <a:r>
              <a:rPr lang="en-US" altLang="en-US" dirty="0" err="1" smtClean="0">
                <a:ea typeface="ＭＳ Ｐゴシック" charset="-128"/>
              </a:rPr>
              <a:t>HaLoop</a:t>
            </a:r>
            <a:r>
              <a:rPr lang="en-US" altLang="en-US" dirty="0" smtClean="0">
                <a:ea typeface="ＭＳ Ｐゴシック" charset="-128"/>
              </a:rPr>
              <a:t> (iterative MR), Continuous Bulk Processing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C97E-2578-D847-8F50-FACC754A9B6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01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6860799"/>
            <a:chOff x="0" y="0"/>
            <a:chExt cx="9144000" cy="6860799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1" y="2222623"/>
            <a:ext cx="5917679" cy="2554983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866441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76937" y="1828799"/>
            <a:ext cx="990599" cy="228659"/>
          </a:xfrm>
        </p:spPr>
        <p:txBody>
          <a:bodyPr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10" y="3264407"/>
            <a:ext cx="3859795" cy="228659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6476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9144000" cy="6860799"/>
            <a:chOff x="0" y="0"/>
            <a:chExt cx="9144000" cy="6860799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9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5" y="4961453"/>
            <a:ext cx="6422002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3" y="5528191"/>
            <a:ext cx="6422003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66428" y="295730"/>
            <a:ext cx="628813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38921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9144000" cy="6860799"/>
            <a:chOff x="0" y="0"/>
            <a:chExt cx="9144000" cy="6860799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8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927101"/>
            <a:ext cx="6422004" cy="1692720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8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6428" y="295730"/>
            <a:ext cx="628813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4727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9144000" cy="6860799"/>
            <a:chOff x="0" y="0"/>
            <a:chExt cx="9144000" cy="6860799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2" name="TextBox 11"/>
          <p:cNvSpPr txBox="1"/>
          <p:nvPr/>
        </p:nvSpPr>
        <p:spPr bwMode="gray">
          <a:xfrm>
            <a:off x="7033422" y="2898648"/>
            <a:ext cx="6605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8000" dirty="0"/>
              <a:t>”</a:t>
            </a:r>
          </a:p>
        </p:txBody>
      </p:sp>
      <p:sp>
        <p:nvSpPr>
          <p:cNvPr id="11" name="TextBox 10"/>
          <p:cNvSpPr txBox="1"/>
          <p:nvPr/>
        </p:nvSpPr>
        <p:spPr bwMode="gray">
          <a:xfrm>
            <a:off x="651683" y="589767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80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58" y="903421"/>
            <a:ext cx="6160385" cy="289565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9" y="3809278"/>
            <a:ext cx="5646142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5"/>
            <a:ext cx="6422005" cy="1024065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6428" y="295730"/>
            <a:ext cx="628813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98376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60799"/>
            <a:chOff x="0" y="0"/>
            <a:chExt cx="9144000" cy="6860799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2057400"/>
            <a:ext cx="6422004" cy="2095500"/>
          </a:xfrm>
        </p:spPr>
        <p:txBody>
          <a:bodyPr anchor="b"/>
          <a:lstStyle>
            <a:lvl1pPr algn="l">
              <a:defRPr sz="36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6428" y="295730"/>
            <a:ext cx="628813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98081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922305"/>
            <a:ext cx="6423592" cy="71466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2489200"/>
            <a:ext cx="2313433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5"/>
            <a:ext cx="2313432" cy="2877714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8472" y="2489200"/>
            <a:ext cx="2326750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2" y="3147165"/>
            <a:ext cx="2326749" cy="2869878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63820" y="2489201"/>
            <a:ext cx="2313740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3821" y="3147164"/>
            <a:ext cx="2313740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766428" y="295730"/>
            <a:ext cx="628813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5387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927101"/>
            <a:ext cx="6423592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461" y="4180095"/>
            <a:ext cx="229904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2743" y="2486221"/>
            <a:ext cx="2021456" cy="145032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1"/>
          </p:nvPr>
        </p:nvSpPr>
        <p:spPr>
          <a:xfrm>
            <a:off x="881461" y="4837558"/>
            <a:ext cx="2298410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4318" y="4179596"/>
            <a:ext cx="2317790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16"/>
          </p:nvPr>
        </p:nvSpPr>
        <p:spPr>
          <a:xfrm>
            <a:off x="3550622" y="2509453"/>
            <a:ext cx="2025182" cy="142708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04318" y="4837558"/>
            <a:ext cx="2330903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63821" y="4179595"/>
            <a:ext cx="229949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17"/>
          </p:nvPr>
        </p:nvSpPr>
        <p:spPr>
          <a:xfrm>
            <a:off x="6104946" y="2509453"/>
            <a:ext cx="2018839" cy="142708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63821" y="4837558"/>
            <a:ext cx="229949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766428" y="295730"/>
            <a:ext cx="628813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40264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6428" y="295730"/>
            <a:ext cx="628813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0800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6860799"/>
            <a:chOff x="0" y="0"/>
            <a:chExt cx="9144000" cy="6860799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8"/>
            <p:cNvSpPr/>
            <p:nvPr/>
          </p:nvSpPr>
          <p:spPr bwMode="gray">
            <a:xfrm rot="5400000">
              <a:off x="1299309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414867" y="402165"/>
              <a:ext cx="46105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68970" y="1447799"/>
            <a:ext cx="1077347" cy="457199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440" y="1447799"/>
            <a:ext cx="4417234" cy="4572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6428" y="295730"/>
            <a:ext cx="628813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2604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46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6860799"/>
            <a:chOff x="0" y="0"/>
            <a:chExt cx="9144000" cy="6860799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9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 bwMode="gray"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2257588"/>
            <a:ext cx="3101765" cy="3020343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7"/>
            <a:ext cx="3054653" cy="302034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738039" y="7605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2750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199"/>
            <a:ext cx="3636980" cy="353060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0" y="2489199"/>
            <a:ext cx="3636981" cy="35306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5764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94298"/>
            <a:ext cx="3636980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39" y="3253588"/>
            <a:ext cx="3636981" cy="276621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8469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077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66428" y="295730"/>
            <a:ext cx="628813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471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9144000" cy="6860799"/>
            <a:chOff x="0" y="0"/>
            <a:chExt cx="9144000" cy="6860799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8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89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1182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3086845"/>
            <a:ext cx="2712589" cy="2938036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66428" y="295730"/>
            <a:ext cx="628813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1781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9144000" cy="6860799"/>
            <a:chOff x="0" y="0"/>
            <a:chExt cx="9144000" cy="6860799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8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591" y="1340000"/>
            <a:ext cx="3001938" cy="161619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51591" y="3086100"/>
            <a:ext cx="3001938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66428" y="295730"/>
            <a:ext cx="628813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378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6860799"/>
            <a:chOff x="0" y="0"/>
            <a:chExt cx="9144000" cy="6860799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3202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2489200"/>
            <a:ext cx="6343201" cy="353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39638" y="6365499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8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7678616" y="295730"/>
            <a:ext cx="791308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980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243" r:id="rId1"/>
    <p:sldLayoutId id="2147485244" r:id="rId2"/>
    <p:sldLayoutId id="2147485245" r:id="rId3"/>
    <p:sldLayoutId id="2147485246" r:id="rId4"/>
    <p:sldLayoutId id="2147485247" r:id="rId5"/>
    <p:sldLayoutId id="2147485248" r:id="rId6"/>
    <p:sldLayoutId id="2147485249" r:id="rId7"/>
    <p:sldLayoutId id="2147485250" r:id="rId8"/>
    <p:sldLayoutId id="2147485251" r:id="rId9"/>
    <p:sldLayoutId id="2147485252" r:id="rId10"/>
    <p:sldLayoutId id="2147485253" r:id="rId11"/>
    <p:sldLayoutId id="2147485254" r:id="rId12"/>
    <p:sldLayoutId id="2147485255" r:id="rId13"/>
    <p:sldLayoutId id="2147485256" r:id="rId14"/>
    <p:sldLayoutId id="2147485257" r:id="rId15"/>
    <p:sldLayoutId id="2147485258" r:id="rId16"/>
    <p:sldLayoutId id="21474852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Microsoft_Excel_97_-_2004_Worksheet1.xls"/><Relationship Id="rId5" Type="http://schemas.openxmlformats.org/officeDocument/2006/relationships/image" Target="../media/image4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SPARK-2620" TargetMode="External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1" y="2222623"/>
            <a:ext cx="6898210" cy="2554983"/>
          </a:xfrm>
        </p:spPr>
        <p:txBody>
          <a:bodyPr/>
          <a:lstStyle/>
          <a:p>
            <a:r>
              <a:rPr lang="en-US" dirty="0" smtClean="0"/>
              <a:t>Intro to Spark &amp; Scala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1" y="4963360"/>
            <a:ext cx="7518142" cy="861420"/>
          </a:xfrm>
        </p:spPr>
        <p:txBody>
          <a:bodyPr>
            <a:normAutofit/>
          </a:bodyPr>
          <a:lstStyle/>
          <a:p>
            <a:pPr algn="r">
              <a:spcBef>
                <a:spcPts val="150"/>
              </a:spcBef>
            </a:pPr>
            <a:r>
              <a:rPr lang="en-US" altLang="en-US" cap="none" dirty="0" smtClean="0">
                <a:solidFill>
                  <a:schemeClr val="bg1"/>
                </a:solidFill>
                <a:ea typeface="ＭＳ Ｐゴシック" charset="-128"/>
              </a:rPr>
              <a:t>guole5@jd.com</a:t>
            </a:r>
            <a:endParaRPr lang="en-US" altLang="en-US" dirty="0" smtClean="0">
              <a:solidFill>
                <a:schemeClr val="bg1"/>
              </a:solidFill>
              <a:ea typeface="ＭＳ Ｐゴシック" charset="-128"/>
            </a:endParaRPr>
          </a:p>
          <a:p>
            <a:pPr algn="r">
              <a:spcBef>
                <a:spcPts val="150"/>
              </a:spcBef>
            </a:pPr>
            <a:r>
              <a:rPr lang="en-US" altLang="en-US" dirty="0" smtClean="0">
                <a:solidFill>
                  <a:schemeClr val="bg1"/>
                </a:solidFill>
                <a:ea typeface="ＭＳ Ｐゴシック" charset="-128"/>
              </a:rPr>
              <a:t>2016-06-14</a:t>
            </a:r>
            <a:endParaRPr lang="en-US" altLang="en-US" dirty="0" smtClean="0">
              <a:solidFill>
                <a:schemeClr val="bg1"/>
              </a:solidFill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957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ＭＳ Ｐゴシック" charset="-128"/>
                <a:cs typeface="ＭＳ Ｐゴシック" charset="-128"/>
              </a:rPr>
              <a:t>RDD Fault Tolerance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440" y="2323475"/>
            <a:ext cx="6823513" cy="3696325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FontTx/>
              <a:buNone/>
              <a:defRPr/>
            </a:pPr>
            <a:r>
              <a:rPr lang="en-US" dirty="0" smtClean="0">
                <a:ea typeface="ＭＳ Ｐゴシック" charset="-128"/>
                <a:cs typeface="ＭＳ Ｐゴシック" charset="-128"/>
              </a:rPr>
              <a:t>RDDs maintain </a:t>
            </a:r>
            <a:r>
              <a:rPr lang="en-US" i="1" dirty="0" smtClean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lineage</a:t>
            </a:r>
            <a:r>
              <a:rPr lang="en-US" dirty="0" smtClean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 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information that can be used to reconstruct lost partitions</a:t>
            </a:r>
          </a:p>
          <a:p>
            <a:pPr marL="0" indent="0">
              <a:spcBef>
                <a:spcPts val="1800"/>
              </a:spcBef>
              <a:buFontTx/>
              <a:buNone/>
              <a:defRPr/>
            </a:pPr>
            <a:r>
              <a:rPr lang="en-US" dirty="0" smtClean="0">
                <a:ea typeface="ＭＳ Ｐゴシック" charset="-128"/>
                <a:cs typeface="ＭＳ Ｐゴシック" charset="-128"/>
              </a:rPr>
              <a:t>Ex:</a:t>
            </a:r>
          </a:p>
          <a:p>
            <a:pPr marL="0" indent="0">
              <a:spcBef>
                <a:spcPts val="1400"/>
              </a:spcBef>
              <a:buFontTx/>
              <a:buNone/>
              <a:defRPr/>
            </a:pPr>
            <a:endParaRPr lang="en-US" dirty="0" smtClean="0">
              <a:ea typeface="ＭＳ Ｐゴシック" charset="-128"/>
              <a:cs typeface="ＭＳ Ｐゴシック" charset="-128"/>
            </a:endParaRPr>
          </a:p>
          <a:p>
            <a:pPr marL="0" indent="0">
              <a:spcBef>
                <a:spcPts val="1400"/>
              </a:spcBef>
              <a:buFontTx/>
              <a:buNone/>
              <a:defRPr/>
            </a:pPr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97258" y="3181089"/>
            <a:ext cx="77467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latin typeface="Lucida Console"/>
                <a:cs typeface="Lucida Console"/>
              </a:rPr>
              <a:t>val</a:t>
            </a:r>
            <a:r>
              <a:rPr lang="en-US" sz="1600" dirty="0" smtClean="0">
                <a:latin typeface="Lucida Console"/>
                <a:cs typeface="Lucida Console"/>
              </a:rPr>
              <a:t> messages </a:t>
            </a:r>
            <a:r>
              <a:rPr lang="en-US" sz="1600" dirty="0" smtClean="0">
                <a:latin typeface="Lucida Console"/>
                <a:cs typeface="Lucida Console"/>
              </a:rPr>
              <a:t>= </a:t>
            </a:r>
            <a:r>
              <a:rPr lang="en-US" sz="1600" dirty="0" err="1" smtClean="0">
                <a:latin typeface="Lucida Console"/>
                <a:cs typeface="Lucida Console"/>
              </a:rPr>
              <a:t>sc.textFile</a:t>
            </a:r>
            <a:r>
              <a:rPr lang="en-US" sz="1600" dirty="0" smtClean="0">
                <a:latin typeface="Lucida Console"/>
                <a:cs typeface="Lucida Console"/>
              </a:rPr>
              <a:t>(...)</a:t>
            </a:r>
          </a:p>
          <a:p>
            <a:r>
              <a:rPr lang="en-US" sz="1600" dirty="0">
                <a:latin typeface="Lucida Console"/>
                <a:cs typeface="Lucida Console"/>
              </a:rPr>
              <a:t> </a:t>
            </a:r>
            <a:r>
              <a:rPr lang="en-US" sz="1600" dirty="0" smtClean="0">
                <a:latin typeface="Lucida Console"/>
                <a:cs typeface="Lucida Console"/>
              </a:rPr>
              <a:t>                </a:t>
            </a:r>
            <a:r>
              <a:rPr lang="en-US" sz="1600" dirty="0" smtClean="0">
                <a:latin typeface="Lucida Console"/>
                <a:cs typeface="Lucida Console"/>
              </a:rPr>
              <a:t>.</a:t>
            </a:r>
            <a:r>
              <a:rPr lang="en-US" sz="1600" dirty="0" smtClean="0">
                <a:solidFill>
                  <a:srgbClr val="3366FF"/>
                </a:solidFill>
                <a:latin typeface="Lucida Console"/>
                <a:cs typeface="Lucida Console"/>
              </a:rPr>
              <a:t>filter</a:t>
            </a:r>
            <a:r>
              <a:rPr lang="en-US" sz="1600" dirty="0" smtClean="0">
                <a:latin typeface="Lucida Console"/>
                <a:cs typeface="Lucida Console"/>
              </a:rPr>
              <a:t>(</a:t>
            </a:r>
            <a:r>
              <a:rPr lang="en-US" sz="1600" dirty="0" smtClean="0">
                <a:solidFill>
                  <a:srgbClr val="FF0080"/>
                </a:solidFill>
                <a:latin typeface="Lucida Console"/>
                <a:cs typeface="Lucida Console"/>
              </a:rPr>
              <a:t>_.</a:t>
            </a:r>
            <a:r>
              <a:rPr lang="en-US" sz="1600" dirty="0" err="1" smtClean="0">
                <a:solidFill>
                  <a:srgbClr val="FF0080"/>
                </a:solidFill>
                <a:latin typeface="Lucida Console"/>
                <a:cs typeface="Lucida Console"/>
              </a:rPr>
              <a:t>startsWith</a:t>
            </a:r>
            <a:r>
              <a:rPr lang="en-US" sz="1600" dirty="0" smtClean="0">
                <a:solidFill>
                  <a:srgbClr val="FF0080"/>
                </a:solidFill>
                <a:latin typeface="Lucida Console"/>
                <a:cs typeface="Lucida Console"/>
              </a:rPr>
              <a:t>(“ERROR”)</a:t>
            </a:r>
            <a:r>
              <a:rPr lang="en-US" sz="1600" dirty="0" smtClean="0">
                <a:latin typeface="Lucida Console"/>
                <a:cs typeface="Lucida Console"/>
              </a:rPr>
              <a:t>)</a:t>
            </a:r>
          </a:p>
          <a:p>
            <a:r>
              <a:rPr lang="en-US" sz="1600" dirty="0" smtClean="0">
                <a:latin typeface="Lucida Console"/>
                <a:cs typeface="Lucida Console"/>
              </a:rPr>
              <a:t>           </a:t>
            </a:r>
            <a:r>
              <a:rPr lang="en-US" sz="1600" dirty="0" smtClean="0">
                <a:latin typeface="Lucida Console"/>
                <a:cs typeface="Lucida Console"/>
              </a:rPr>
              <a:t>      </a:t>
            </a:r>
            <a:r>
              <a:rPr lang="en-US" sz="1600" dirty="0" smtClean="0">
                <a:latin typeface="Lucida Console"/>
                <a:cs typeface="Lucida Console"/>
              </a:rPr>
              <a:t>.</a:t>
            </a:r>
            <a:r>
              <a:rPr lang="en-US" sz="1600" dirty="0" smtClean="0">
                <a:solidFill>
                  <a:srgbClr val="3366FF"/>
                </a:solidFill>
                <a:latin typeface="Lucida Console"/>
                <a:cs typeface="Lucida Console"/>
              </a:rPr>
              <a:t>map</a:t>
            </a:r>
            <a:r>
              <a:rPr lang="en-US" sz="1600" dirty="0" smtClean="0">
                <a:latin typeface="Lucida Console"/>
                <a:cs typeface="Lucida Console"/>
              </a:rPr>
              <a:t>(</a:t>
            </a:r>
            <a:r>
              <a:rPr lang="en-US" sz="1600" dirty="0" smtClean="0">
                <a:solidFill>
                  <a:srgbClr val="FF0080"/>
                </a:solidFill>
                <a:latin typeface="Lucida Console"/>
                <a:cs typeface="Lucida Console"/>
              </a:rPr>
              <a:t>_.split(‘\t’)(2)</a:t>
            </a:r>
            <a:r>
              <a:rPr lang="en-US" sz="1600" dirty="0" smtClean="0">
                <a:latin typeface="Lucida Console"/>
                <a:cs typeface="Lucida Console"/>
              </a:rPr>
              <a:t>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43738" y="4704955"/>
            <a:ext cx="1679868" cy="62231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2100" dirty="0" smtClean="0"/>
              <a:t>HDFS File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664636" y="4704955"/>
            <a:ext cx="1679868" cy="62231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2100" dirty="0" smtClean="0"/>
              <a:t>Filtered RDD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485533" y="4704955"/>
            <a:ext cx="1679868" cy="62231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2100" dirty="0" smtClean="0"/>
              <a:t>Mapped RDD</a:t>
            </a:r>
          </a:p>
        </p:txBody>
      </p:sp>
      <p:cxnSp>
        <p:nvCxnSpPr>
          <p:cNvPr id="21" name="Straight Arrow Connector 20"/>
          <p:cNvCxnSpPr>
            <a:stCxn id="10" idx="3"/>
            <a:endCxn id="11" idx="1"/>
          </p:cNvCxnSpPr>
          <p:nvPr/>
        </p:nvCxnSpPr>
        <p:spPr>
          <a:xfrm>
            <a:off x="2523606" y="5016111"/>
            <a:ext cx="114103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3"/>
            <a:endCxn id="12" idx="1"/>
          </p:cNvCxnSpPr>
          <p:nvPr/>
        </p:nvCxnSpPr>
        <p:spPr>
          <a:xfrm>
            <a:off x="5344504" y="5016111"/>
            <a:ext cx="1141029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Down Arrow 39"/>
          <p:cNvSpPr/>
          <p:nvPr/>
        </p:nvSpPr>
        <p:spPr>
          <a:xfrm>
            <a:off x="3521093" y="4123818"/>
            <a:ext cx="2063402" cy="380573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787975" y="5127845"/>
            <a:ext cx="2482220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100" i="1" dirty="0" smtClean="0">
                <a:latin typeface="Corbel"/>
                <a:cs typeface="Corbel"/>
              </a:rPr>
              <a:t>filter</a:t>
            </a:r>
            <a:r>
              <a:rPr lang="en-US" sz="2000" dirty="0" smtClean="0">
                <a:latin typeface="Corbel"/>
                <a:cs typeface="Corbel"/>
              </a:rPr>
              <a:t/>
            </a:r>
            <a:br>
              <a:rPr lang="en-US" sz="2000" dirty="0" smtClean="0">
                <a:latin typeface="Corbel"/>
                <a:cs typeface="Corbel"/>
              </a:rPr>
            </a:br>
            <a:r>
              <a:rPr lang="en-US" sz="2000" dirty="0" smtClean="0">
                <a:latin typeface="Corbel"/>
                <a:cs typeface="Corbel"/>
              </a:rPr>
              <a:t>(</a:t>
            </a:r>
            <a:r>
              <a:rPr lang="en-US" sz="2000" dirty="0" err="1" smtClean="0">
                <a:latin typeface="Corbel"/>
                <a:cs typeface="Corbel"/>
              </a:rPr>
              <a:t>func</a:t>
            </a:r>
            <a:r>
              <a:rPr lang="en-US" sz="2000" dirty="0" smtClean="0">
                <a:latin typeface="Corbel"/>
                <a:cs typeface="Corbel"/>
              </a:rPr>
              <a:t> = _.contains(...))</a:t>
            </a:r>
            <a:endParaRPr lang="en-US" sz="2000" dirty="0">
              <a:latin typeface="Corbel"/>
              <a:cs typeface="Corbe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824681" y="5127845"/>
            <a:ext cx="2032503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100" i="1" dirty="0" smtClean="0">
                <a:latin typeface="Corbel"/>
                <a:cs typeface="Corbel"/>
              </a:rPr>
              <a:t>map</a:t>
            </a:r>
            <a:r>
              <a:rPr lang="en-US" sz="2000" dirty="0" smtClean="0">
                <a:latin typeface="Corbel"/>
                <a:cs typeface="Corbel"/>
              </a:rPr>
              <a:t/>
            </a:r>
            <a:br>
              <a:rPr lang="en-US" sz="2000" dirty="0" smtClean="0">
                <a:latin typeface="Corbel"/>
                <a:cs typeface="Corbel"/>
              </a:rPr>
            </a:br>
            <a:r>
              <a:rPr lang="en-US" sz="2000" dirty="0" smtClean="0">
                <a:latin typeface="Corbel"/>
                <a:cs typeface="Corbel"/>
              </a:rPr>
              <a:t>(</a:t>
            </a:r>
            <a:r>
              <a:rPr lang="en-US" sz="2000" dirty="0" err="1" smtClean="0">
                <a:latin typeface="Corbel"/>
                <a:cs typeface="Corbel"/>
              </a:rPr>
              <a:t>func</a:t>
            </a:r>
            <a:r>
              <a:rPr lang="en-US" sz="2000" dirty="0" smtClean="0">
                <a:latin typeface="Corbel"/>
                <a:cs typeface="Corbel"/>
              </a:rPr>
              <a:t> = _.split(...))</a:t>
            </a:r>
            <a:endParaRPr lang="en-US" sz="2000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02847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Operations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108510"/>
              </p:ext>
            </p:extLst>
          </p:nvPr>
        </p:nvGraphicFramePr>
        <p:xfrm>
          <a:off x="1146749" y="2353455"/>
          <a:ext cx="6693108" cy="40848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31036"/>
                <a:gridCol w="2231036"/>
                <a:gridCol w="2231036"/>
              </a:tblGrid>
              <a:tr h="179882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Transformations</a:t>
                      </a:r>
                    </a:p>
                    <a:p>
                      <a:pPr algn="ctr"/>
                      <a:r>
                        <a:rPr lang="en-US" sz="1800" dirty="0" smtClean="0"/>
                        <a:t>(define a new RDD)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map</a:t>
                      </a:r>
                    </a:p>
                    <a:p>
                      <a:pPr algn="ctr"/>
                      <a:r>
                        <a:rPr lang="en-US" sz="1800" dirty="0" smtClean="0"/>
                        <a:t>filter</a:t>
                      </a:r>
                    </a:p>
                    <a:p>
                      <a:pPr algn="ctr"/>
                      <a:r>
                        <a:rPr lang="en-US" sz="1800" dirty="0" smtClean="0"/>
                        <a:t>sample</a:t>
                      </a:r>
                    </a:p>
                    <a:p>
                      <a:pPr algn="ctr"/>
                      <a:r>
                        <a:rPr lang="en-US" sz="1800" dirty="0" err="1" smtClean="0"/>
                        <a:t>groupByKey</a:t>
                      </a:r>
                      <a:endParaRPr lang="en-US" sz="1800" dirty="0" smtClean="0"/>
                    </a:p>
                    <a:p>
                      <a:pPr algn="ctr"/>
                      <a:r>
                        <a:rPr lang="en-US" sz="1800" dirty="0" err="1" smtClean="0"/>
                        <a:t>reduceByKey</a:t>
                      </a:r>
                      <a:endParaRPr lang="en-US" sz="1800" dirty="0" smtClean="0"/>
                    </a:p>
                    <a:p>
                      <a:pPr algn="ctr"/>
                      <a:r>
                        <a:rPr lang="en-US" sz="1800" dirty="0" err="1" smtClean="0"/>
                        <a:t>sortByKey</a:t>
                      </a:r>
                      <a:endParaRPr lang="en-US" sz="1800" dirty="0" smtClean="0"/>
                    </a:p>
                  </a:txBody>
                  <a:tcPr anchor="ctr"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flatMap</a:t>
                      </a:r>
                      <a:endParaRPr lang="en-US" sz="1800" dirty="0" smtClean="0"/>
                    </a:p>
                    <a:p>
                      <a:pPr algn="ctr"/>
                      <a:r>
                        <a:rPr lang="en-US" sz="1800" dirty="0" smtClean="0"/>
                        <a:t>union</a:t>
                      </a:r>
                    </a:p>
                    <a:p>
                      <a:pPr algn="ctr"/>
                      <a:r>
                        <a:rPr lang="en-US" sz="1800" dirty="0" smtClean="0"/>
                        <a:t>join</a:t>
                      </a:r>
                    </a:p>
                    <a:p>
                      <a:pPr algn="ctr"/>
                      <a:r>
                        <a:rPr lang="en-US" sz="1800" dirty="0" err="1" smtClean="0"/>
                        <a:t>cogroup</a:t>
                      </a:r>
                      <a:endParaRPr lang="en-US" sz="1800" dirty="0" smtClean="0"/>
                    </a:p>
                    <a:p>
                      <a:pPr algn="ctr"/>
                      <a:r>
                        <a:rPr lang="en-US" sz="1800" dirty="0" err="1" smtClean="0"/>
                        <a:t>intersectioin</a:t>
                      </a:r>
                      <a:r>
                        <a:rPr lang="en-US" sz="1800" dirty="0" smtClean="0"/>
                        <a:t/>
                      </a:r>
                      <a:br>
                        <a:rPr lang="en-US" sz="1800" dirty="0" smtClean="0"/>
                      </a:br>
                      <a:r>
                        <a:rPr lang="en-US" sz="1800" dirty="0" smtClean="0"/>
                        <a:t>distinct</a:t>
                      </a: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169440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Actions</a:t>
                      </a:r>
                    </a:p>
                    <a:p>
                      <a:pPr algn="ctr"/>
                      <a:r>
                        <a:rPr lang="en-US" sz="1800" dirty="0" smtClean="0"/>
                        <a:t>(return a result to driver program)</a:t>
                      </a:r>
                      <a:endParaRPr lang="en-US" sz="18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collect</a:t>
                      </a:r>
                    </a:p>
                    <a:p>
                      <a:pPr algn="ctr"/>
                      <a:r>
                        <a:rPr lang="en-US" sz="1800" dirty="0" smtClean="0"/>
                        <a:t>reduce</a:t>
                      </a:r>
                    </a:p>
                    <a:p>
                      <a:pPr algn="ctr"/>
                      <a:r>
                        <a:rPr lang="en-US" sz="1800" dirty="0" smtClean="0"/>
                        <a:t>count</a:t>
                      </a:r>
                    </a:p>
                    <a:p>
                      <a:pPr algn="ctr"/>
                      <a:r>
                        <a:rPr lang="en-US" sz="1800" dirty="0" err="1" smtClean="0"/>
                        <a:t>countByKey</a:t>
                      </a:r>
                      <a:endParaRPr lang="en-US" sz="1800" dirty="0" smtClean="0"/>
                    </a:p>
                    <a:p>
                      <a:pPr algn="ctr"/>
                      <a:r>
                        <a:rPr lang="en-US" sz="1800" dirty="0" smtClean="0"/>
                        <a:t>take</a:t>
                      </a:r>
                    </a:p>
                    <a:p>
                      <a:pPr algn="ctr"/>
                      <a:r>
                        <a:rPr lang="en-US" sz="1800" dirty="0" err="1" smtClean="0"/>
                        <a:t>takeSample</a:t>
                      </a:r>
                      <a:r>
                        <a:rPr lang="en-US" sz="1800" dirty="0" smtClean="0"/>
                        <a:t/>
                      </a:r>
                      <a:br>
                        <a:rPr lang="en-US" sz="1800" dirty="0" smtClean="0"/>
                      </a:br>
                      <a:r>
                        <a:rPr lang="en-US" sz="1800" dirty="0" err="1" smtClean="0"/>
                        <a:t>saveAsTextFile</a:t>
                      </a:r>
                      <a:endParaRPr lang="en-US" sz="1800" dirty="0" smtClean="0"/>
                    </a:p>
                    <a:p>
                      <a:pPr algn="ctr"/>
                      <a:r>
                        <a:rPr lang="en-US" sz="1800" dirty="0" err="1" smtClean="0"/>
                        <a:t>foreach</a:t>
                      </a:r>
                      <a:endParaRPr lang="en-US" sz="1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42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125">
                <a:ea typeface="ＭＳ Ｐゴシック" charset="-128"/>
              </a:rPr>
              <a:t>Benefits of RDD Model</a:t>
            </a:r>
          </a:p>
        </p:txBody>
      </p:sp>
      <p:sp>
        <p:nvSpPr>
          <p:cNvPr id="1741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Consistency</a:t>
            </a:r>
            <a:r>
              <a:rPr lang="en-US" altLang="en-US" dirty="0">
                <a:ea typeface="ＭＳ Ｐゴシック" charset="-128"/>
              </a:rPr>
              <a:t> is easy due to immutability</a:t>
            </a:r>
          </a:p>
          <a:p>
            <a:r>
              <a:rPr lang="en-US" altLang="en-US" dirty="0">
                <a:ea typeface="ＭＳ Ｐゴシック" charset="-128"/>
              </a:rPr>
              <a:t>Inexpensive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fault tolerance </a:t>
            </a:r>
            <a:r>
              <a:rPr lang="en-US" altLang="en-US" dirty="0">
                <a:ea typeface="ＭＳ Ｐゴシック" charset="-128"/>
              </a:rPr>
              <a:t>(log lineage rather than replicating/</a:t>
            </a:r>
            <a:r>
              <a:rPr lang="en-US" altLang="en-US" dirty="0" err="1">
                <a:ea typeface="ＭＳ Ｐゴシック" charset="-128"/>
              </a:rPr>
              <a:t>checkpointing</a:t>
            </a:r>
            <a:r>
              <a:rPr lang="en-US" altLang="en-US" dirty="0">
                <a:ea typeface="ＭＳ Ｐゴシック" charset="-128"/>
              </a:rPr>
              <a:t> data)</a:t>
            </a:r>
          </a:p>
          <a:p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Locality-aware </a:t>
            </a:r>
            <a:r>
              <a:rPr lang="en-US" altLang="en-US" dirty="0">
                <a:ea typeface="ＭＳ Ｐゴシック" charset="-128"/>
              </a:rPr>
              <a:t>scheduling of tasks on partitions</a:t>
            </a:r>
          </a:p>
          <a:p>
            <a:r>
              <a:rPr lang="en-US" altLang="en-US" dirty="0">
                <a:ea typeface="ＭＳ Ｐゴシック" charset="-128"/>
              </a:rPr>
              <a:t>Despite being restricted, model seems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applicable to a broad variety of applications</a:t>
            </a:r>
          </a:p>
        </p:txBody>
      </p:sp>
    </p:spTree>
    <p:extLst>
      <p:ext uri="{BB962C8B-B14F-4D97-AF65-F5344CB8AC3E}">
        <p14:creationId xmlns:p14="http://schemas.microsoft.com/office/powerpoint/2010/main" val="807000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Outline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type="body" idx="1"/>
          </p:nvPr>
        </p:nvSpPr>
        <p:spPr>
          <a:xfrm>
            <a:off x="4837471" y="2257587"/>
            <a:ext cx="3336443" cy="3020343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cap="none" dirty="0" smtClean="0">
                <a:ea typeface="ＭＳ Ｐゴシック" charset="-128"/>
              </a:rPr>
              <a:t>Spark Motivation</a:t>
            </a:r>
            <a:endParaRPr lang="en-US" altLang="zh-CN" cap="none" dirty="0">
              <a:ea typeface="ＭＳ Ｐゴシック" charset="-128"/>
            </a:endParaRP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Programming model</a:t>
            </a:r>
          </a:p>
          <a:p>
            <a:pPr marL="342900" indent="-342900">
              <a:buFontTx/>
              <a:buChar char="-"/>
            </a:pPr>
            <a:r>
              <a:rPr lang="en-US" altLang="en-US" b="1" cap="none" dirty="0">
                <a:ea typeface="ＭＳ Ｐゴシック" charset="-128"/>
              </a:rPr>
              <a:t>Example applications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Scala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Demo</a:t>
            </a:r>
            <a:endParaRPr lang="en-US" altLang="en-US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3208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3750" dirty="0">
                <a:ea typeface="ＭＳ Ｐゴシック" charset="-128"/>
              </a:rPr>
              <a:t>Example: Logistic Regression</a:t>
            </a: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 altLang="en-US" sz="1425" dirty="0" err="1">
                <a:latin typeface="Lucida Console" charset="0"/>
                <a:ea typeface="Consolas" charset="0"/>
              </a:rPr>
              <a:t>val</a:t>
            </a:r>
            <a:r>
              <a:rPr lang="en-US" altLang="en-US" sz="1425" dirty="0">
                <a:latin typeface="Lucida Console" charset="0"/>
                <a:ea typeface="Consolas" charset="0"/>
              </a:rPr>
              <a:t> data = </a:t>
            </a:r>
            <a:r>
              <a:rPr lang="en-US" altLang="en-US" sz="1425" dirty="0" err="1" smtClean="0">
                <a:latin typeface="Lucida Console" charset="0"/>
                <a:ea typeface="Consolas" charset="0"/>
              </a:rPr>
              <a:t>sc.textFile</a:t>
            </a:r>
            <a:r>
              <a:rPr lang="en-US" altLang="en-US" sz="1425" dirty="0">
                <a:latin typeface="Lucida Console" charset="0"/>
                <a:ea typeface="Consolas" charset="0"/>
              </a:rPr>
              <a:t>(...).</a:t>
            </a:r>
            <a:r>
              <a:rPr lang="en-US" altLang="en-US" sz="1425" dirty="0">
                <a:solidFill>
                  <a:srgbClr val="3366FF"/>
                </a:solidFill>
                <a:latin typeface="Lucida Console" charset="0"/>
                <a:ea typeface="Consolas" charset="0"/>
              </a:rPr>
              <a:t>map</a:t>
            </a:r>
            <a:r>
              <a:rPr lang="en-US" altLang="en-US" sz="1425" dirty="0">
                <a:latin typeface="Lucida Console" charset="0"/>
                <a:ea typeface="Consolas" charset="0"/>
              </a:rPr>
              <a:t>(</a:t>
            </a:r>
            <a:r>
              <a:rPr lang="en-US" altLang="en-US" sz="1425" dirty="0" err="1">
                <a:solidFill>
                  <a:srgbClr val="FF0080"/>
                </a:solidFill>
                <a:latin typeface="Lucida Console" charset="0"/>
                <a:ea typeface="Consolas" charset="0"/>
              </a:rPr>
              <a:t>readPoint</a:t>
            </a:r>
            <a:r>
              <a:rPr lang="en-US" altLang="en-US" sz="1425" dirty="0">
                <a:latin typeface="Lucida Console" charset="0"/>
                <a:ea typeface="Consolas" charset="0"/>
              </a:rPr>
              <a:t>).</a:t>
            </a:r>
            <a:r>
              <a:rPr lang="en-US" altLang="en-US" sz="1425" dirty="0">
                <a:solidFill>
                  <a:srgbClr val="3366FF"/>
                </a:solidFill>
                <a:latin typeface="Lucida Console" charset="0"/>
                <a:ea typeface="Consolas" charset="0"/>
              </a:rPr>
              <a:t>cache</a:t>
            </a:r>
            <a:r>
              <a:rPr lang="en-US" altLang="en-US" sz="1425" dirty="0">
                <a:latin typeface="Lucida Console" charset="0"/>
                <a:ea typeface="Consolas" charset="0"/>
              </a:rPr>
              <a:t>()</a:t>
            </a:r>
          </a:p>
          <a:p>
            <a:pPr>
              <a:spcBef>
                <a:spcPct val="0"/>
              </a:spcBef>
            </a:pPr>
            <a:endParaRPr lang="en-US" altLang="en-US" sz="1425" dirty="0">
              <a:latin typeface="Lucida Console" charset="0"/>
              <a:ea typeface="Consolas" charset="0"/>
            </a:endParaRPr>
          </a:p>
          <a:p>
            <a:pPr>
              <a:spcBef>
                <a:spcPct val="0"/>
              </a:spcBef>
            </a:pPr>
            <a:r>
              <a:rPr lang="en-US" altLang="en-US" sz="1425" dirty="0" err="1">
                <a:latin typeface="Lucida Console" charset="0"/>
                <a:ea typeface="Consolas" charset="0"/>
              </a:rPr>
              <a:t>var</a:t>
            </a:r>
            <a:r>
              <a:rPr lang="en-US" altLang="en-US" sz="1425" dirty="0">
                <a:latin typeface="Lucida Console" charset="0"/>
                <a:ea typeface="Consolas" charset="0"/>
              </a:rPr>
              <a:t> w = </a:t>
            </a:r>
            <a:r>
              <a:rPr lang="en-US" altLang="en-US" sz="1425" dirty="0" err="1">
                <a:latin typeface="Lucida Console" charset="0"/>
                <a:ea typeface="Consolas" charset="0"/>
              </a:rPr>
              <a:t>Vector.random</a:t>
            </a:r>
            <a:r>
              <a:rPr lang="en-US" altLang="en-US" sz="1425" dirty="0">
                <a:latin typeface="Lucida Console" charset="0"/>
                <a:ea typeface="Consolas" charset="0"/>
              </a:rPr>
              <a:t>(D)</a:t>
            </a:r>
          </a:p>
          <a:p>
            <a:pPr>
              <a:spcBef>
                <a:spcPct val="0"/>
              </a:spcBef>
            </a:pPr>
            <a:endParaRPr lang="en-US" altLang="en-US" sz="1425" dirty="0">
              <a:latin typeface="Lucida Console" charset="0"/>
              <a:ea typeface="Consolas" charset="0"/>
            </a:endParaRPr>
          </a:p>
          <a:p>
            <a:pPr>
              <a:spcBef>
                <a:spcPct val="0"/>
              </a:spcBef>
            </a:pPr>
            <a:r>
              <a:rPr lang="en-US" altLang="en-US" sz="1425" dirty="0">
                <a:latin typeface="Lucida Console" charset="0"/>
                <a:ea typeface="Consolas" charset="0"/>
              </a:rPr>
              <a:t>for (</a:t>
            </a:r>
            <a:r>
              <a:rPr lang="en-US" altLang="en-US" sz="1425" dirty="0" err="1">
                <a:latin typeface="Lucida Console" charset="0"/>
                <a:ea typeface="Consolas" charset="0"/>
              </a:rPr>
              <a:t>i</a:t>
            </a:r>
            <a:r>
              <a:rPr lang="en-US" altLang="en-US" sz="1425" dirty="0">
                <a:latin typeface="Lucida Console" charset="0"/>
                <a:ea typeface="Consolas" charset="0"/>
              </a:rPr>
              <a:t> &lt;- 1 to ITERATIONS) {</a:t>
            </a:r>
          </a:p>
          <a:p>
            <a:pPr>
              <a:spcBef>
                <a:spcPct val="0"/>
              </a:spcBef>
            </a:pPr>
            <a:r>
              <a:rPr lang="en-US" altLang="en-US" sz="1425" dirty="0">
                <a:latin typeface="Lucida Console" charset="0"/>
                <a:ea typeface="Consolas" charset="0"/>
              </a:rPr>
              <a:t>  </a:t>
            </a:r>
            <a:r>
              <a:rPr lang="en-US" altLang="en-US" sz="1425" dirty="0" err="1">
                <a:latin typeface="Lucida Console" charset="0"/>
                <a:ea typeface="Consolas" charset="0"/>
              </a:rPr>
              <a:t>val</a:t>
            </a:r>
            <a:r>
              <a:rPr lang="en-US" altLang="en-US" sz="1425" dirty="0">
                <a:latin typeface="Lucida Console" charset="0"/>
                <a:ea typeface="Consolas" charset="0"/>
              </a:rPr>
              <a:t> gradient = </a:t>
            </a:r>
            <a:r>
              <a:rPr lang="en-US" altLang="en-US" sz="1425" dirty="0" err="1">
                <a:latin typeface="Lucida Console" charset="0"/>
                <a:ea typeface="Consolas" charset="0"/>
              </a:rPr>
              <a:t>data.</a:t>
            </a:r>
            <a:r>
              <a:rPr lang="en-US" altLang="en-US" sz="1425" dirty="0" err="1">
                <a:solidFill>
                  <a:srgbClr val="3366FF"/>
                </a:solidFill>
                <a:latin typeface="Lucida Console" charset="0"/>
                <a:ea typeface="Consolas" charset="0"/>
              </a:rPr>
              <a:t>map</a:t>
            </a:r>
            <a:r>
              <a:rPr lang="en-US" altLang="en-US" sz="1425" dirty="0">
                <a:latin typeface="Lucida Console" charset="0"/>
                <a:ea typeface="Consolas" charset="0"/>
              </a:rPr>
              <a:t>(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p =&gt;</a:t>
            </a:r>
          </a:p>
          <a:p>
            <a:pPr>
              <a:spcBef>
                <a:spcPct val="0"/>
              </a:spcBef>
            </a:pP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    (1 / (1 + </a:t>
            </a:r>
            <a:r>
              <a:rPr lang="en-US" altLang="en-US" sz="1425" dirty="0" err="1">
                <a:solidFill>
                  <a:srgbClr val="FF0080"/>
                </a:solidFill>
                <a:latin typeface="Lucida Console" charset="0"/>
                <a:ea typeface="Consolas" charset="0"/>
              </a:rPr>
              <a:t>exp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(-</a:t>
            </a:r>
            <a:r>
              <a:rPr lang="en-US" altLang="en-US" sz="1425" dirty="0" err="1">
                <a:solidFill>
                  <a:srgbClr val="FF0080"/>
                </a:solidFill>
                <a:latin typeface="Lucida Console" charset="0"/>
                <a:ea typeface="Consolas" charset="0"/>
              </a:rPr>
              <a:t>p.y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*(w dot </a:t>
            </a:r>
            <a:r>
              <a:rPr lang="en-US" altLang="en-US" sz="1425" dirty="0" err="1">
                <a:solidFill>
                  <a:srgbClr val="FF0080"/>
                </a:solidFill>
                <a:latin typeface="Lucida Console" charset="0"/>
                <a:ea typeface="Consolas" charset="0"/>
              </a:rPr>
              <a:t>p.x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))) - 1) * </a:t>
            </a:r>
            <a:r>
              <a:rPr lang="en-US" altLang="en-US" sz="1425" dirty="0" err="1">
                <a:solidFill>
                  <a:srgbClr val="FF0080"/>
                </a:solidFill>
                <a:latin typeface="Lucida Console" charset="0"/>
                <a:ea typeface="Consolas" charset="0"/>
              </a:rPr>
              <a:t>p.y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 * </a:t>
            </a:r>
            <a:r>
              <a:rPr lang="en-US" altLang="en-US" sz="1425" dirty="0" err="1">
                <a:solidFill>
                  <a:srgbClr val="FF0080"/>
                </a:solidFill>
                <a:latin typeface="Lucida Console" charset="0"/>
                <a:ea typeface="Consolas" charset="0"/>
              </a:rPr>
              <a:t>p.x</a:t>
            </a:r>
            <a:endParaRPr lang="en-US" altLang="en-US" sz="1425" dirty="0">
              <a:solidFill>
                <a:srgbClr val="FF0080"/>
              </a:solidFill>
              <a:latin typeface="Lucida Console" charset="0"/>
              <a:ea typeface="Consolas" charset="0"/>
            </a:endParaRPr>
          </a:p>
          <a:p>
            <a:pPr>
              <a:spcBef>
                <a:spcPct val="0"/>
              </a:spcBef>
            </a:pP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  </a:t>
            </a:r>
            <a:r>
              <a:rPr lang="en-US" altLang="en-US" sz="1425" dirty="0">
                <a:latin typeface="Lucida Console" charset="0"/>
                <a:ea typeface="Consolas" charset="0"/>
              </a:rPr>
              <a:t>).</a:t>
            </a:r>
            <a:r>
              <a:rPr lang="en-US" altLang="en-US" sz="1425" dirty="0">
                <a:solidFill>
                  <a:srgbClr val="3366FF"/>
                </a:solidFill>
                <a:latin typeface="Lucida Console" charset="0"/>
                <a:ea typeface="Consolas" charset="0"/>
              </a:rPr>
              <a:t>reduce</a:t>
            </a:r>
            <a:r>
              <a:rPr lang="en-US" altLang="en-US" sz="1425" dirty="0">
                <a:latin typeface="Lucida Console" charset="0"/>
                <a:ea typeface="Consolas" charset="0"/>
              </a:rPr>
              <a:t>(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_ + _</a:t>
            </a:r>
            <a:r>
              <a:rPr lang="en-US" altLang="en-US" sz="1425" dirty="0">
                <a:latin typeface="Lucida Console" charset="0"/>
                <a:ea typeface="Consolas" charset="0"/>
              </a:rPr>
              <a:t>)</a:t>
            </a:r>
          </a:p>
          <a:p>
            <a:pPr>
              <a:spcBef>
                <a:spcPct val="0"/>
              </a:spcBef>
            </a:pPr>
            <a:r>
              <a:rPr lang="en-US" altLang="en-US" sz="1425" dirty="0">
                <a:latin typeface="Lucida Console" charset="0"/>
                <a:ea typeface="Consolas" charset="0"/>
              </a:rPr>
              <a:t>  w -= gradient</a:t>
            </a:r>
          </a:p>
          <a:p>
            <a:pPr>
              <a:spcBef>
                <a:spcPct val="0"/>
              </a:spcBef>
            </a:pPr>
            <a:r>
              <a:rPr lang="en-US" altLang="en-US" sz="1425" dirty="0">
                <a:latin typeface="Lucida Console" charset="0"/>
                <a:ea typeface="Consolas" charset="0"/>
              </a:rPr>
              <a:t>}</a:t>
            </a:r>
          </a:p>
          <a:p>
            <a:pPr>
              <a:spcBef>
                <a:spcPct val="0"/>
              </a:spcBef>
            </a:pPr>
            <a:endParaRPr lang="en-US" altLang="en-US" sz="1425" dirty="0">
              <a:latin typeface="Lucida Console" charset="0"/>
              <a:ea typeface="Consolas" charset="0"/>
            </a:endParaRPr>
          </a:p>
          <a:p>
            <a:pPr>
              <a:spcBef>
                <a:spcPct val="0"/>
              </a:spcBef>
            </a:pPr>
            <a:r>
              <a:rPr lang="en-US" altLang="en-US" sz="1425" dirty="0" err="1">
                <a:latin typeface="Lucida Console" charset="0"/>
                <a:ea typeface="Consolas" charset="0"/>
              </a:rPr>
              <a:t>println</a:t>
            </a:r>
            <a:r>
              <a:rPr lang="en-US" altLang="en-US" sz="1425" dirty="0">
                <a:latin typeface="Lucida Console" charset="0"/>
                <a:ea typeface="Consolas" charset="0"/>
              </a:rPr>
              <a:t>("Final w: " + w)</a:t>
            </a:r>
          </a:p>
        </p:txBody>
      </p:sp>
    </p:spTree>
    <p:extLst>
      <p:ext uri="{BB962C8B-B14F-4D97-AF65-F5344CB8AC3E}">
        <p14:creationId xmlns:p14="http://schemas.microsoft.com/office/powerpoint/2010/main" val="1262422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3375">
                <a:ea typeface="ＭＳ Ｐゴシック" charset="-128"/>
              </a:rPr>
              <a:t>Logistic Regression Performance</a:t>
            </a:r>
          </a:p>
        </p:txBody>
      </p:sp>
      <p:graphicFrame>
        <p:nvGraphicFramePr>
          <p:cNvPr id="23554" name="Content Placeholder 3"/>
          <p:cNvGraphicFramePr>
            <a:graphicFrameLocks noGrp="1"/>
          </p:cNvGraphicFramePr>
          <p:nvPr>
            <p:ph idx="1"/>
          </p:nvPr>
        </p:nvGraphicFramePr>
        <p:xfrm>
          <a:off x="947738" y="2489200"/>
          <a:ext cx="6180137" cy="353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50" r:id="rId4" imgW="7564511" imgH="4321707" progId="Excel.Chart.8">
                  <p:embed/>
                </p:oleObj>
              </mc:Choice>
              <mc:Fallback>
                <p:oleObj r:id="rId4" imgW="7564511" imgH="4321707" progId="Excel.Chart.8">
                  <p:embed/>
                  <p:pic>
                    <p:nvPicPr>
                      <p:cNvPr id="0" name=""/>
                      <p:cNvPicPr>
                        <a:picLocks noGrp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7738" y="2489200"/>
                        <a:ext cx="6180137" cy="3530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16"/>
          <p:cNvGrpSpPr>
            <a:grpSpLocks/>
          </p:cNvGrpSpPr>
          <p:nvPr/>
        </p:nvGrpSpPr>
        <p:grpSpPr bwMode="auto">
          <a:xfrm>
            <a:off x="6365084" y="2705101"/>
            <a:ext cx="1432765" cy="723901"/>
            <a:chOff x="7021694" y="2615568"/>
            <a:chExt cx="1910261" cy="965834"/>
          </a:xfrm>
        </p:grpSpPr>
        <p:cxnSp>
          <p:nvCxnSpPr>
            <p:cNvPr id="6" name="Straight Arrow Connector 5"/>
            <p:cNvCxnSpPr/>
            <p:nvPr/>
          </p:nvCxnSpPr>
          <p:spPr>
            <a:xfrm rot="5400000">
              <a:off x="6972297" y="3238330"/>
              <a:ext cx="533750" cy="15239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560" name="TextBox 8"/>
            <p:cNvSpPr txBox="1">
              <a:spLocks noChangeArrowheads="1"/>
            </p:cNvSpPr>
            <p:nvPr/>
          </p:nvSpPr>
          <p:spPr bwMode="auto">
            <a:xfrm>
              <a:off x="7021694" y="2615568"/>
              <a:ext cx="1910261" cy="446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sz="1575">
                  <a:latin typeface="Corbel" charset="0"/>
                  <a:ea typeface="Calibri" charset="0"/>
                </a:rPr>
                <a:t>127 s / iteration</a:t>
              </a:r>
            </a:p>
          </p:txBody>
        </p:sp>
      </p:grp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6241294" y="4514862"/>
            <a:ext cx="1894284" cy="1229583"/>
            <a:chOff x="6821528" y="5245306"/>
            <a:chExt cx="2525596" cy="1639974"/>
          </a:xfrm>
        </p:grpSpPr>
        <p:cxnSp>
          <p:nvCxnSpPr>
            <p:cNvPr id="9" name="Straight Arrow Connector 8"/>
            <p:cNvCxnSpPr/>
            <p:nvPr/>
          </p:nvCxnSpPr>
          <p:spPr>
            <a:xfrm rot="16200000" flipV="1">
              <a:off x="7223053" y="5394617"/>
              <a:ext cx="501814" cy="203191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558" name="TextBox 10"/>
            <p:cNvSpPr txBox="1">
              <a:spLocks noChangeArrowheads="1"/>
            </p:cNvSpPr>
            <p:nvPr/>
          </p:nvSpPr>
          <p:spPr bwMode="auto">
            <a:xfrm>
              <a:off x="6821528" y="6115589"/>
              <a:ext cx="2525596" cy="769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575" dirty="0">
                  <a:latin typeface="Corbel" charset="0"/>
                  <a:ea typeface="Calibri" charset="0"/>
                </a:rPr>
                <a:t>first iteration 174 s</a:t>
              </a:r>
            </a:p>
            <a:p>
              <a:pPr algn="ctr" eaLnBrk="1" hangingPunct="1"/>
              <a:r>
                <a:rPr lang="en-US" altLang="en-US" sz="1575" dirty="0">
                  <a:latin typeface="Corbel" charset="0"/>
                  <a:ea typeface="Calibri" charset="0"/>
                </a:rPr>
                <a:t>further iterations 6 s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09879" y="5974318"/>
            <a:ext cx="5820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>
                <a:ea typeface="ＭＳ Ｐゴシック" charset="-128"/>
              </a:rPr>
              <a:t>29 GB dataset on 20 EC2 m1.xlarge machines (4 cores each)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31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Example: MapReduce</a:t>
            </a:r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MapReduce data flow can be expressed using RDD transformations</a:t>
            </a:r>
          </a:p>
        </p:txBody>
      </p:sp>
      <p:sp>
        <p:nvSpPr>
          <p:cNvPr id="24579" name="Content Placeholder 2"/>
          <p:cNvSpPr txBox="1">
            <a:spLocks/>
          </p:cNvSpPr>
          <p:nvPr/>
        </p:nvSpPr>
        <p:spPr bwMode="auto">
          <a:xfrm>
            <a:off x="866440" y="3331292"/>
            <a:ext cx="6980882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425" dirty="0">
                <a:latin typeface="Lucida Console" charset="0"/>
                <a:ea typeface="Consolas" charset="0"/>
              </a:rPr>
              <a:t>res = </a:t>
            </a:r>
            <a:r>
              <a:rPr lang="en-US" altLang="en-US" sz="1425" dirty="0" err="1">
                <a:latin typeface="Lucida Console" charset="0"/>
                <a:ea typeface="Consolas" charset="0"/>
              </a:rPr>
              <a:t>data.</a:t>
            </a:r>
            <a:r>
              <a:rPr lang="en-US" altLang="en-US" sz="1425" dirty="0" err="1">
                <a:solidFill>
                  <a:srgbClr val="3366FF"/>
                </a:solidFill>
                <a:latin typeface="Lucida Console" charset="0"/>
                <a:ea typeface="Consolas" charset="0"/>
              </a:rPr>
              <a:t>flatMap</a:t>
            </a:r>
            <a:r>
              <a:rPr lang="en-US" altLang="en-US" sz="1425" dirty="0">
                <a:latin typeface="Lucida Console" charset="0"/>
                <a:ea typeface="Consolas" charset="0"/>
              </a:rPr>
              <a:t>(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rec =&gt; </a:t>
            </a:r>
            <a:r>
              <a:rPr lang="en-US" altLang="en-US" sz="1425" dirty="0" err="1">
                <a:solidFill>
                  <a:srgbClr val="FF0080"/>
                </a:solidFill>
                <a:latin typeface="Lucida Console" charset="0"/>
                <a:ea typeface="Consolas" charset="0"/>
              </a:rPr>
              <a:t>myMapFunc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(rec)</a:t>
            </a:r>
            <a:r>
              <a:rPr lang="en-US" altLang="en-US" sz="1425" dirty="0">
                <a:latin typeface="Lucida Console" charset="0"/>
                <a:ea typeface="Consolas" charset="0"/>
              </a:rPr>
              <a:t>)</a:t>
            </a:r>
          </a:p>
          <a:p>
            <a:r>
              <a:rPr lang="en-US" altLang="en-US" sz="1425" dirty="0">
                <a:latin typeface="Lucida Console" charset="0"/>
                <a:ea typeface="Consolas" charset="0"/>
              </a:rPr>
              <a:t>          .</a:t>
            </a:r>
            <a:r>
              <a:rPr lang="en-US" altLang="en-US" sz="1425" dirty="0" err="1">
                <a:solidFill>
                  <a:srgbClr val="3366FF"/>
                </a:solidFill>
                <a:latin typeface="Lucida Console" charset="0"/>
                <a:ea typeface="Consolas" charset="0"/>
              </a:rPr>
              <a:t>groupByKey</a:t>
            </a:r>
            <a:r>
              <a:rPr lang="en-US" altLang="en-US" sz="1425" dirty="0">
                <a:latin typeface="Lucida Console" charset="0"/>
                <a:ea typeface="Consolas" charset="0"/>
              </a:rPr>
              <a:t>()</a:t>
            </a:r>
          </a:p>
          <a:p>
            <a:r>
              <a:rPr lang="en-US" altLang="en-US" sz="1425" dirty="0">
                <a:latin typeface="Lucida Console" charset="0"/>
                <a:ea typeface="Consolas" charset="0"/>
              </a:rPr>
              <a:t>          .</a:t>
            </a:r>
            <a:r>
              <a:rPr lang="en-US" altLang="en-US" sz="1425" dirty="0">
                <a:solidFill>
                  <a:srgbClr val="3366FF"/>
                </a:solidFill>
                <a:latin typeface="Lucida Console" charset="0"/>
                <a:ea typeface="Consolas" charset="0"/>
              </a:rPr>
              <a:t>map</a:t>
            </a:r>
            <a:r>
              <a:rPr lang="en-US" altLang="en-US" sz="1425" dirty="0">
                <a:latin typeface="Lucida Console" charset="0"/>
                <a:ea typeface="Consolas" charset="0"/>
              </a:rPr>
              <a:t>(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(key, </a:t>
            </a:r>
            <a:r>
              <a:rPr lang="en-US" altLang="en-US" sz="1425" dirty="0" err="1">
                <a:solidFill>
                  <a:srgbClr val="FF0080"/>
                </a:solidFill>
                <a:latin typeface="Lucida Console" charset="0"/>
                <a:ea typeface="Consolas" charset="0"/>
              </a:rPr>
              <a:t>vals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) =&gt; </a:t>
            </a:r>
            <a:r>
              <a:rPr lang="en-US" altLang="en-US" sz="1425" dirty="0" err="1">
                <a:solidFill>
                  <a:srgbClr val="FF0080"/>
                </a:solidFill>
                <a:latin typeface="Lucida Console" charset="0"/>
                <a:ea typeface="Consolas" charset="0"/>
              </a:rPr>
              <a:t>myReduceFunc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(key, </a:t>
            </a:r>
            <a:r>
              <a:rPr lang="en-US" altLang="en-US" sz="1425" dirty="0" err="1">
                <a:solidFill>
                  <a:srgbClr val="FF0080"/>
                </a:solidFill>
                <a:latin typeface="Lucida Console" charset="0"/>
                <a:ea typeface="Consolas" charset="0"/>
              </a:rPr>
              <a:t>vals</a:t>
            </a:r>
            <a:r>
              <a:rPr lang="en-US" altLang="en-US" sz="14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)</a:t>
            </a:r>
            <a:r>
              <a:rPr lang="en-US" altLang="en-US" sz="1425" dirty="0">
                <a:latin typeface="Lucida Console" charset="0"/>
                <a:ea typeface="Consolas" charset="0"/>
              </a:rPr>
              <a:t>)</a:t>
            </a:r>
          </a:p>
        </p:txBody>
      </p:sp>
      <p:sp>
        <p:nvSpPr>
          <p:cNvPr id="24580" name="Content Placeholder 2"/>
          <p:cNvSpPr txBox="1">
            <a:spLocks/>
          </p:cNvSpPr>
          <p:nvPr/>
        </p:nvSpPr>
        <p:spPr bwMode="auto">
          <a:xfrm>
            <a:off x="866440" y="4232595"/>
            <a:ext cx="6936827" cy="937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1500"/>
              </a:spcBef>
            </a:pPr>
            <a:r>
              <a:rPr lang="en-US" altLang="en-US" dirty="0">
                <a:latin typeface="Corbel" charset="0"/>
              </a:rPr>
              <a:t>Or with combiners:</a:t>
            </a:r>
          </a:p>
        </p:txBody>
      </p:sp>
      <p:sp>
        <p:nvSpPr>
          <p:cNvPr id="24581" name="Content Placeholder 2"/>
          <p:cNvSpPr txBox="1">
            <a:spLocks/>
          </p:cNvSpPr>
          <p:nvPr/>
        </p:nvSpPr>
        <p:spPr bwMode="auto">
          <a:xfrm>
            <a:off x="866440" y="4817192"/>
            <a:ext cx="6980882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425">
                <a:latin typeface="Lucida Console" charset="0"/>
                <a:ea typeface="Consolas" charset="0"/>
              </a:rPr>
              <a:t>res = data.</a:t>
            </a:r>
            <a:r>
              <a:rPr lang="en-US" altLang="en-US" sz="1425">
                <a:solidFill>
                  <a:srgbClr val="3366FF"/>
                </a:solidFill>
                <a:latin typeface="Lucida Console" charset="0"/>
                <a:ea typeface="Consolas" charset="0"/>
              </a:rPr>
              <a:t>flatMap</a:t>
            </a:r>
            <a:r>
              <a:rPr lang="en-US" altLang="en-US" sz="1425">
                <a:latin typeface="Lucida Console" charset="0"/>
                <a:ea typeface="Consolas" charset="0"/>
              </a:rPr>
              <a:t>(</a:t>
            </a:r>
            <a:r>
              <a:rPr lang="en-US" altLang="en-US" sz="1425">
                <a:solidFill>
                  <a:srgbClr val="FF0080"/>
                </a:solidFill>
                <a:latin typeface="Lucida Console" charset="0"/>
                <a:ea typeface="Consolas" charset="0"/>
              </a:rPr>
              <a:t>rec =&gt; myMapFunc(rec)</a:t>
            </a:r>
            <a:r>
              <a:rPr lang="en-US" altLang="en-US" sz="1425">
                <a:latin typeface="Lucida Console" charset="0"/>
                <a:ea typeface="Consolas" charset="0"/>
              </a:rPr>
              <a:t>)</a:t>
            </a:r>
          </a:p>
          <a:p>
            <a:r>
              <a:rPr lang="en-US" altLang="en-US" sz="1425">
                <a:latin typeface="Lucida Console" charset="0"/>
                <a:ea typeface="Consolas" charset="0"/>
              </a:rPr>
              <a:t>          .</a:t>
            </a:r>
            <a:r>
              <a:rPr lang="en-US" altLang="en-US" sz="1425">
                <a:solidFill>
                  <a:srgbClr val="3366FF"/>
                </a:solidFill>
                <a:latin typeface="Lucida Console" charset="0"/>
                <a:ea typeface="Consolas" charset="0"/>
              </a:rPr>
              <a:t>reduceByKey</a:t>
            </a:r>
            <a:r>
              <a:rPr lang="en-US" altLang="en-US" sz="1425">
                <a:latin typeface="Lucida Console" charset="0"/>
                <a:ea typeface="Consolas" charset="0"/>
              </a:rPr>
              <a:t>(</a:t>
            </a:r>
            <a:r>
              <a:rPr lang="en-US" altLang="en-US" sz="1425">
                <a:solidFill>
                  <a:srgbClr val="FF0080"/>
                </a:solidFill>
                <a:latin typeface="Lucida Console" charset="0"/>
                <a:ea typeface="Consolas" charset="0"/>
              </a:rPr>
              <a:t>myCombiner</a:t>
            </a:r>
            <a:r>
              <a:rPr lang="en-US" altLang="en-US" sz="1425">
                <a:latin typeface="Lucida Console" charset="0"/>
                <a:ea typeface="Consolas" charset="0"/>
              </a:rPr>
              <a:t>)</a:t>
            </a:r>
          </a:p>
          <a:p>
            <a:r>
              <a:rPr lang="en-US" altLang="en-US" sz="1425">
                <a:latin typeface="Lucida Console" charset="0"/>
                <a:ea typeface="Consolas" charset="0"/>
              </a:rPr>
              <a:t>          .</a:t>
            </a:r>
            <a:r>
              <a:rPr lang="en-US" altLang="en-US" sz="1425">
                <a:solidFill>
                  <a:srgbClr val="3366FF"/>
                </a:solidFill>
                <a:latin typeface="Lucida Console" charset="0"/>
                <a:ea typeface="Consolas" charset="0"/>
              </a:rPr>
              <a:t>map</a:t>
            </a:r>
            <a:r>
              <a:rPr lang="en-US" altLang="en-US" sz="1425">
                <a:latin typeface="Lucida Console" charset="0"/>
                <a:ea typeface="Consolas" charset="0"/>
              </a:rPr>
              <a:t>(</a:t>
            </a:r>
            <a:r>
              <a:rPr lang="en-US" altLang="en-US" sz="1425">
                <a:solidFill>
                  <a:srgbClr val="FF0080"/>
                </a:solidFill>
                <a:latin typeface="Lucida Console" charset="0"/>
                <a:ea typeface="Consolas" charset="0"/>
              </a:rPr>
              <a:t>(key, val) =&gt; myReduceFunc(key, val)</a:t>
            </a:r>
            <a:r>
              <a:rPr lang="en-US" altLang="en-US" sz="1425">
                <a:latin typeface="Lucida Console" charset="0"/>
                <a:ea typeface="Consolas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1942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charset="-128"/>
              </a:rPr>
              <a:t>Word Count in Spark</a:t>
            </a:r>
          </a:p>
        </p:txBody>
      </p:sp>
      <p:sp>
        <p:nvSpPr>
          <p:cNvPr id="25602" name="Content Placeholder 2"/>
          <p:cNvSpPr txBox="1">
            <a:spLocks/>
          </p:cNvSpPr>
          <p:nvPr/>
        </p:nvSpPr>
        <p:spPr bwMode="auto">
          <a:xfrm>
            <a:off x="866440" y="2489200"/>
            <a:ext cx="6945410" cy="2880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725" dirty="0" err="1">
                <a:latin typeface="Lucida Console" charset="0"/>
                <a:ea typeface="Consolas" charset="0"/>
              </a:rPr>
              <a:t>val</a:t>
            </a:r>
            <a:r>
              <a:rPr lang="en-US" altLang="en-US" sz="1725" dirty="0">
                <a:latin typeface="Lucida Console" charset="0"/>
                <a:ea typeface="Consolas" charset="0"/>
              </a:rPr>
              <a:t> lines = </a:t>
            </a:r>
            <a:r>
              <a:rPr lang="en-US" altLang="en-US" sz="1725" dirty="0" err="1">
                <a:latin typeface="Lucida Console" charset="0"/>
                <a:ea typeface="Consolas" charset="0"/>
              </a:rPr>
              <a:t>spark.textFile</a:t>
            </a:r>
            <a:r>
              <a:rPr lang="en-US" altLang="en-US" sz="1725" dirty="0">
                <a:latin typeface="Lucida Console" charset="0"/>
                <a:ea typeface="Consolas" charset="0"/>
              </a:rPr>
              <a:t>(“</a:t>
            </a:r>
            <a:r>
              <a:rPr lang="en-US" altLang="ja-JP" sz="1725" dirty="0" err="1">
                <a:latin typeface="Lucida Console" charset="0"/>
                <a:ea typeface="Consolas" charset="0"/>
              </a:rPr>
              <a:t>hdfs</a:t>
            </a:r>
            <a:r>
              <a:rPr lang="en-US" altLang="ja-JP" sz="1725" dirty="0">
                <a:latin typeface="Lucida Console" charset="0"/>
                <a:ea typeface="Consolas" charset="0"/>
              </a:rPr>
              <a:t>://...</a:t>
            </a:r>
            <a:r>
              <a:rPr lang="en-US" altLang="en-US" sz="1725" dirty="0">
                <a:latin typeface="Lucida Console" charset="0"/>
                <a:ea typeface="Consolas" charset="0"/>
              </a:rPr>
              <a:t>”</a:t>
            </a:r>
            <a:r>
              <a:rPr lang="en-US" altLang="ja-JP" sz="1725" dirty="0">
                <a:latin typeface="Lucida Console" charset="0"/>
                <a:ea typeface="Consolas" charset="0"/>
              </a:rPr>
              <a:t>)</a:t>
            </a:r>
          </a:p>
          <a:p>
            <a:endParaRPr lang="en-US" altLang="en-US" sz="1725" dirty="0">
              <a:latin typeface="Lucida Console" charset="0"/>
              <a:ea typeface="Consolas" charset="0"/>
            </a:endParaRPr>
          </a:p>
          <a:p>
            <a:r>
              <a:rPr lang="en-US" altLang="en-US" sz="1725" dirty="0" err="1">
                <a:latin typeface="Lucida Console" charset="0"/>
                <a:ea typeface="Consolas" charset="0"/>
              </a:rPr>
              <a:t>val</a:t>
            </a:r>
            <a:r>
              <a:rPr lang="en-US" altLang="en-US" sz="1725" dirty="0">
                <a:latin typeface="Lucida Console" charset="0"/>
                <a:ea typeface="Consolas" charset="0"/>
              </a:rPr>
              <a:t> counts = </a:t>
            </a:r>
            <a:r>
              <a:rPr lang="en-US" altLang="en-US" sz="1725" dirty="0" err="1">
                <a:latin typeface="Lucida Console" charset="0"/>
                <a:ea typeface="Consolas" charset="0"/>
              </a:rPr>
              <a:t>lines.</a:t>
            </a:r>
            <a:r>
              <a:rPr lang="en-US" altLang="en-US" sz="1725" dirty="0" err="1">
                <a:solidFill>
                  <a:srgbClr val="3366FF"/>
                </a:solidFill>
                <a:latin typeface="Lucida Console" charset="0"/>
                <a:ea typeface="Consolas" charset="0"/>
              </a:rPr>
              <a:t>flatMap</a:t>
            </a:r>
            <a:r>
              <a:rPr lang="en-US" altLang="en-US" sz="1725" dirty="0">
                <a:latin typeface="Lucida Console" charset="0"/>
                <a:ea typeface="Consolas" charset="0"/>
              </a:rPr>
              <a:t>(</a:t>
            </a:r>
            <a:r>
              <a:rPr lang="en-US" altLang="en-US" sz="17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_.split(“\\s</a:t>
            </a:r>
            <a:r>
              <a:rPr lang="en-US" altLang="en-US" sz="1725" dirty="0" smtClean="0">
                <a:solidFill>
                  <a:srgbClr val="FF0080"/>
                </a:solidFill>
                <a:latin typeface="Lucida Console" charset="0"/>
                <a:ea typeface="Consolas" charset="0"/>
              </a:rPr>
              <a:t>”)</a:t>
            </a:r>
            <a:r>
              <a:rPr lang="en-US" altLang="en-US" sz="1725" dirty="0" smtClean="0">
                <a:latin typeface="Lucida Console" charset="0"/>
                <a:ea typeface="Consolas" charset="0"/>
              </a:rPr>
              <a:t>)</a:t>
            </a:r>
          </a:p>
          <a:p>
            <a:r>
              <a:rPr lang="en-US" altLang="en-US" sz="1725" dirty="0">
                <a:latin typeface="Lucida Console" charset="0"/>
                <a:ea typeface="Consolas" charset="0"/>
              </a:rPr>
              <a:t> </a:t>
            </a:r>
            <a:r>
              <a:rPr lang="en-US" altLang="en-US" sz="1725" dirty="0" smtClean="0">
                <a:latin typeface="Lucida Console" charset="0"/>
                <a:ea typeface="Consolas" charset="0"/>
              </a:rPr>
              <a:t>                 .map(x =&gt; (x,1))</a:t>
            </a:r>
            <a:endParaRPr lang="en-US" altLang="en-US" sz="1725" dirty="0">
              <a:latin typeface="Lucida Console" charset="0"/>
              <a:ea typeface="Consolas" charset="0"/>
            </a:endParaRPr>
          </a:p>
          <a:p>
            <a:r>
              <a:rPr lang="en-US" altLang="en-US" sz="1725" dirty="0">
                <a:latin typeface="Lucida Console" charset="0"/>
                <a:ea typeface="Consolas" charset="0"/>
              </a:rPr>
              <a:t>                  .</a:t>
            </a:r>
            <a:r>
              <a:rPr lang="en-US" altLang="en-US" sz="1725" dirty="0" err="1">
                <a:solidFill>
                  <a:srgbClr val="3366FF"/>
                </a:solidFill>
                <a:latin typeface="Lucida Console" charset="0"/>
                <a:ea typeface="Consolas" charset="0"/>
              </a:rPr>
              <a:t>reduceByKey</a:t>
            </a:r>
            <a:r>
              <a:rPr lang="en-US" altLang="en-US" sz="1725" dirty="0">
                <a:latin typeface="Lucida Console" charset="0"/>
                <a:ea typeface="Consolas" charset="0"/>
              </a:rPr>
              <a:t>(</a:t>
            </a:r>
            <a:r>
              <a:rPr lang="en-US" altLang="en-US" sz="1725" dirty="0">
                <a:solidFill>
                  <a:srgbClr val="FF0080"/>
                </a:solidFill>
                <a:latin typeface="Lucida Console" charset="0"/>
                <a:ea typeface="Consolas" charset="0"/>
              </a:rPr>
              <a:t>_ + _</a:t>
            </a:r>
            <a:r>
              <a:rPr lang="en-US" altLang="en-US" sz="1725" dirty="0">
                <a:latin typeface="Lucida Console" charset="0"/>
                <a:ea typeface="Consolas" charset="0"/>
              </a:rPr>
              <a:t>)</a:t>
            </a:r>
          </a:p>
          <a:p>
            <a:endParaRPr lang="en-US" altLang="en-US" sz="1725" dirty="0">
              <a:latin typeface="Lucida Console" charset="0"/>
              <a:ea typeface="Consolas" charset="0"/>
            </a:endParaRPr>
          </a:p>
          <a:p>
            <a:r>
              <a:rPr lang="en-US" altLang="en-US" sz="1725" dirty="0" err="1" smtClean="0">
                <a:latin typeface="Lucida Console" charset="0"/>
                <a:ea typeface="Consolas" charset="0"/>
              </a:rPr>
              <a:t>counts.</a:t>
            </a:r>
            <a:r>
              <a:rPr lang="en-US" altLang="en-US" sz="1725" dirty="0" err="1" smtClean="0">
                <a:solidFill>
                  <a:srgbClr val="3366FF"/>
                </a:solidFill>
                <a:latin typeface="Lucida Console" charset="0"/>
                <a:ea typeface="Consolas" charset="0"/>
              </a:rPr>
              <a:t>saveAsTextFile</a:t>
            </a:r>
            <a:r>
              <a:rPr lang="en-US" altLang="en-US" sz="1725" dirty="0" smtClean="0">
                <a:latin typeface="Lucida Console" charset="0"/>
                <a:ea typeface="Consolas" charset="0"/>
              </a:rPr>
              <a:t>(“</a:t>
            </a:r>
            <a:r>
              <a:rPr lang="en-US" altLang="ja-JP" sz="1725" dirty="0" err="1">
                <a:latin typeface="Lucida Console" charset="0"/>
                <a:ea typeface="Consolas" charset="0"/>
              </a:rPr>
              <a:t>hdfs</a:t>
            </a:r>
            <a:r>
              <a:rPr lang="en-US" altLang="ja-JP" sz="1725" dirty="0">
                <a:latin typeface="Lucida Console" charset="0"/>
                <a:ea typeface="Consolas" charset="0"/>
              </a:rPr>
              <a:t>://...</a:t>
            </a:r>
            <a:r>
              <a:rPr lang="en-US" altLang="en-US" sz="1725" dirty="0">
                <a:latin typeface="Lucida Console" charset="0"/>
                <a:ea typeface="Consolas" charset="0"/>
              </a:rPr>
              <a:t>”</a:t>
            </a:r>
            <a:r>
              <a:rPr lang="en-US" altLang="ja-JP" sz="1725" dirty="0">
                <a:latin typeface="Lucida Console" charset="0"/>
                <a:ea typeface="Consolas" charset="0"/>
              </a:rPr>
              <a:t>)</a:t>
            </a:r>
            <a:endParaRPr lang="en-US" altLang="en-US" sz="1725" dirty="0">
              <a:latin typeface="Lucida Console" charset="0"/>
              <a:ea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1552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Ecosystem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610" y="2721753"/>
            <a:ext cx="7033846" cy="317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90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Streaming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2491" y="4724694"/>
            <a:ext cx="6343650" cy="14156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393" y="2156210"/>
            <a:ext cx="6872748" cy="256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59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Outline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type="body" idx="1"/>
          </p:nvPr>
        </p:nvSpPr>
        <p:spPr>
          <a:xfrm>
            <a:off x="4837471" y="2257587"/>
            <a:ext cx="4089553" cy="3020343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altLang="zh-CN" b="1" cap="none" dirty="0" smtClean="0">
                <a:ea typeface="ＭＳ Ｐゴシック" charset="-128"/>
              </a:rPr>
              <a:t>Spark Motivation</a:t>
            </a:r>
            <a:endParaRPr lang="en-US" altLang="zh-CN" b="1" cap="none" dirty="0" smtClean="0">
              <a:ea typeface="ＭＳ Ｐゴシック" charset="-128"/>
            </a:endParaRPr>
          </a:p>
          <a:p>
            <a:pPr marL="342900" indent="-342900">
              <a:buFontTx/>
              <a:buChar char="-"/>
            </a:pPr>
            <a:r>
              <a:rPr lang="en-US" altLang="en-US" cap="none" dirty="0" smtClean="0">
                <a:ea typeface="ＭＳ Ｐゴシック" charset="-128"/>
              </a:rPr>
              <a:t>Programming model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 smtClean="0">
                <a:ea typeface="ＭＳ Ｐゴシック" charset="-128"/>
              </a:rPr>
              <a:t>Example applications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 smtClean="0">
                <a:ea typeface="ＭＳ Ｐゴシック" charset="-128"/>
              </a:rPr>
              <a:t>Scala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 smtClean="0">
                <a:ea typeface="ＭＳ Ｐゴシック" charset="-128"/>
              </a:rPr>
              <a:t>Demo</a:t>
            </a:r>
            <a:endParaRPr lang="en-US" altLang="en-US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381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 We built on 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JD App CPA(Charge per Action) anti fraud. (2015.10 ~ )</a:t>
            </a:r>
          </a:p>
          <a:p>
            <a:r>
              <a:rPr lang="en-US" altLang="zh-CN" dirty="0" smtClean="0"/>
              <a:t>Price service crawler detection. (2015.12 </a:t>
            </a:r>
            <a:r>
              <a:rPr lang="en-US" altLang="zh-CN" dirty="0" smtClean="0"/>
              <a:t>~) </a:t>
            </a:r>
            <a:r>
              <a:rPr lang="en-US" altLang="zh-CN" dirty="0" smtClean="0"/>
              <a:t> </a:t>
            </a:r>
            <a:endParaRPr lang="en-US" altLang="zh-CN" dirty="0" smtClean="0"/>
          </a:p>
          <a:p>
            <a:r>
              <a:rPr lang="en-US" altLang="zh-CN" dirty="0" err="1" smtClean="0"/>
              <a:t>Aggregational</a:t>
            </a:r>
            <a:r>
              <a:rPr lang="en-US" altLang="zh-CN" dirty="0" smtClean="0"/>
              <a:t> Feature extraction engine. (2016.3 ~)</a:t>
            </a:r>
          </a:p>
          <a:p>
            <a:r>
              <a:rPr lang="en-US" altLang="zh-CN" dirty="0" smtClean="0"/>
              <a:t>Ads </a:t>
            </a:r>
            <a:r>
              <a:rPr lang="en-US" altLang="zh-CN" dirty="0" smtClean="0"/>
              <a:t>position anomaly detection. (2016.4 ~)</a:t>
            </a:r>
          </a:p>
          <a:p>
            <a:endParaRPr lang="en-US" altLang="zh-CN" dirty="0"/>
          </a:p>
          <a:p>
            <a:r>
              <a:rPr lang="en-US" altLang="zh-CN" dirty="0" smtClean="0"/>
              <a:t>Daily case analysis.</a:t>
            </a:r>
          </a:p>
        </p:txBody>
      </p:sp>
    </p:spTree>
    <p:extLst>
      <p:ext uri="{BB962C8B-B14F-4D97-AF65-F5344CB8AC3E}">
        <p14:creationId xmlns:p14="http://schemas.microsoft.com/office/powerpoint/2010/main" val="136193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Benefits </a:t>
            </a:r>
            <a:r>
              <a:rPr lang="en-US" altLang="zh-CN" sz="1800" dirty="0" smtClean="0"/>
              <a:t>(compared with </a:t>
            </a:r>
            <a:r>
              <a:rPr lang="en-US" altLang="zh-CN" sz="1800" dirty="0" err="1" smtClean="0"/>
              <a:t>hadoop</a:t>
            </a:r>
            <a:r>
              <a:rPr lang="en-US" altLang="zh-CN" sz="1800" dirty="0" smtClean="0"/>
              <a:t> / hive)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441" y="2489200"/>
            <a:ext cx="7378149" cy="3530600"/>
          </a:xfrm>
        </p:spPr>
        <p:txBody>
          <a:bodyPr/>
          <a:lstStyle/>
          <a:p>
            <a:r>
              <a:rPr lang="en-US" altLang="zh-CN" dirty="0" smtClean="0"/>
              <a:t>Fast</a:t>
            </a:r>
            <a:endParaRPr lang="en-US" altLang="zh-CN" dirty="0" smtClean="0"/>
          </a:p>
          <a:p>
            <a:r>
              <a:rPr lang="en-US" altLang="zh-CN" dirty="0" smtClean="0"/>
              <a:t>Concise</a:t>
            </a:r>
            <a:r>
              <a:rPr lang="en-US" altLang="zh-CN" dirty="0"/>
              <a:t>,</a:t>
            </a:r>
            <a:r>
              <a:rPr lang="en-US" altLang="zh-CN" dirty="0" smtClean="0"/>
              <a:t> readable code</a:t>
            </a:r>
            <a:endParaRPr lang="en-US" altLang="zh-CN" dirty="0" smtClean="0"/>
          </a:p>
          <a:p>
            <a:r>
              <a:rPr lang="en-US" altLang="zh-CN" dirty="0" smtClean="0"/>
              <a:t>Interactive</a:t>
            </a:r>
          </a:p>
          <a:p>
            <a:r>
              <a:rPr lang="en-US" altLang="zh-CN" dirty="0" smtClean="0"/>
              <a:t>Standalone mode</a:t>
            </a:r>
            <a:endParaRPr lang="en-US" altLang="zh-CN" dirty="0"/>
          </a:p>
          <a:p>
            <a:r>
              <a:rPr lang="en-US" altLang="zh-CN" dirty="0" smtClean="0"/>
              <a:t>Easy to do </a:t>
            </a:r>
            <a:r>
              <a:rPr lang="en-US" altLang="zh-CN" dirty="0" smtClean="0"/>
              <a:t>unit </a:t>
            </a:r>
            <a:r>
              <a:rPr lang="en-US" altLang="zh-CN" dirty="0" smtClean="0"/>
              <a:t>test</a:t>
            </a:r>
          </a:p>
          <a:p>
            <a:endParaRPr lang="en-US" altLang="zh-C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46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Pitfalls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441" y="2353456"/>
            <a:ext cx="7438110" cy="3666344"/>
          </a:xfrm>
        </p:spPr>
        <p:txBody>
          <a:bodyPr>
            <a:normAutofit/>
          </a:bodyPr>
          <a:lstStyle/>
          <a:p>
            <a:r>
              <a:rPr lang="en-US" dirty="0"/>
              <a:t>Task not </a:t>
            </a:r>
            <a:r>
              <a:rPr lang="en-US" dirty="0" smtClean="0"/>
              <a:t>serializable Exception.</a:t>
            </a:r>
          </a:p>
          <a:p>
            <a:r>
              <a:rPr lang="en-US" altLang="zh-CN" dirty="0" smtClean="0"/>
              <a:t>Driver OOM while using </a:t>
            </a:r>
            <a:r>
              <a:rPr lang="en-US" altLang="zh-CN" dirty="0" err="1" smtClean="0"/>
              <a:t>reduceByKey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Limit partition number.</a:t>
            </a:r>
          </a:p>
          <a:p>
            <a:r>
              <a:rPr lang="en-US" dirty="0" smtClean="0"/>
              <a:t>spark-shell </a:t>
            </a:r>
            <a:r>
              <a:rPr lang="en-US" dirty="0"/>
              <a:t>behave different from </a:t>
            </a:r>
            <a:r>
              <a:rPr lang="en-US" dirty="0" smtClean="0"/>
              <a:t>spark-submit</a:t>
            </a:r>
          </a:p>
          <a:p>
            <a:pPr lvl="1"/>
            <a:r>
              <a:rPr lang="en-US" altLang="zh-CN" dirty="0"/>
              <a:t>Nested class </a:t>
            </a:r>
            <a:r>
              <a:rPr lang="en-US" altLang="zh-CN" dirty="0" err="1" smtClean="0"/>
              <a:t>equalty</a:t>
            </a:r>
            <a:r>
              <a:rPr lang="en-US" altLang="zh-CN" dirty="0" smtClean="0"/>
              <a:t>: </a:t>
            </a:r>
            <a:r>
              <a:rPr lang="en-US" dirty="0" smtClean="0"/>
              <a:t>Spark-shell create wrapper </a:t>
            </a:r>
            <a:r>
              <a:rPr lang="en-US" dirty="0"/>
              <a:t>objects for each </a:t>
            </a:r>
            <a:r>
              <a:rPr lang="en-US" dirty="0" smtClean="0"/>
              <a:t>command</a:t>
            </a:r>
          </a:p>
          <a:p>
            <a:pPr lvl="1"/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issues.apache.org/jira/browse/SPARK-2620</a:t>
            </a:r>
            <a:endParaRPr lang="en-US" dirty="0" smtClean="0"/>
          </a:p>
          <a:p>
            <a:pPr lvl="1"/>
            <a:endParaRPr lang="en-US" dirty="0"/>
          </a:p>
          <a:p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440" y="3528077"/>
            <a:ext cx="78232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68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Outline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type="body" idx="1"/>
          </p:nvPr>
        </p:nvSpPr>
        <p:spPr>
          <a:xfrm>
            <a:off x="4837471" y="2257587"/>
            <a:ext cx="3336443" cy="3020343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cap="none" dirty="0" smtClean="0">
                <a:ea typeface="ＭＳ Ｐゴシック" charset="-128"/>
              </a:rPr>
              <a:t>Spark Motivation</a:t>
            </a:r>
            <a:endParaRPr lang="en-US" altLang="zh-CN" cap="none" dirty="0">
              <a:ea typeface="ＭＳ Ｐゴシック" charset="-128"/>
            </a:endParaRP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Programming model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Example applications</a:t>
            </a:r>
          </a:p>
          <a:p>
            <a:pPr marL="342900" indent="-342900">
              <a:buFontTx/>
              <a:buChar char="-"/>
            </a:pPr>
            <a:r>
              <a:rPr lang="en-US" altLang="en-US" b="1" cap="none" dirty="0">
                <a:ea typeface="ＭＳ Ｐゴシック" charset="-128"/>
              </a:rPr>
              <a:t>Scala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Demo</a:t>
            </a:r>
            <a:endParaRPr lang="en-US" altLang="en-US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531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Scala – “</a:t>
            </a:r>
            <a:r>
              <a:rPr lang="en-US" dirty="0" smtClean="0">
                <a:solidFill>
                  <a:srgbClr val="FF0000"/>
                </a:solidFill>
              </a:rPr>
              <a:t>Sca</a:t>
            </a:r>
            <a:r>
              <a:rPr lang="en-US" dirty="0" smtClean="0"/>
              <a:t>lable </a:t>
            </a:r>
            <a:r>
              <a:rPr lang="en-US" dirty="0" smtClean="0">
                <a:solidFill>
                  <a:srgbClr val="FF0000"/>
                </a:solidFill>
              </a:rPr>
              <a:t>La</a:t>
            </a:r>
            <a:r>
              <a:rPr lang="en-US" dirty="0" smtClean="0"/>
              <a:t>nguage”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Object-Oriented</a:t>
            </a:r>
          </a:p>
          <a:p>
            <a:r>
              <a:rPr lang="en-US" dirty="0" smtClean="0"/>
              <a:t>Functional</a:t>
            </a:r>
          </a:p>
          <a:p>
            <a:r>
              <a:rPr lang="en-US" dirty="0"/>
              <a:t>Seamless Java Interop</a:t>
            </a:r>
          </a:p>
          <a:p>
            <a:r>
              <a:rPr lang="en-US" dirty="0"/>
              <a:t>Functions are Objects</a:t>
            </a:r>
          </a:p>
          <a:p>
            <a:r>
              <a:rPr lang="en-US" dirty="0"/>
              <a:t>Parallel and Concurrent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4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1548" y="495053"/>
            <a:ext cx="8879436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Snippets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Case class</a:t>
            </a:r>
            <a:r>
              <a:rPr lang="en-US" dirty="0"/>
              <a:t>, </a:t>
            </a:r>
            <a:r>
              <a:rPr lang="en-US" dirty="0" smtClean="0"/>
              <a:t>Pattern </a:t>
            </a:r>
            <a:r>
              <a:rPr lang="en-US" dirty="0" smtClean="0"/>
              <a:t>matching, Extractor</a:t>
            </a:r>
          </a:p>
          <a:p>
            <a:r>
              <a:rPr lang="en-US" dirty="0" smtClean="0"/>
              <a:t>Trait</a:t>
            </a:r>
          </a:p>
          <a:p>
            <a:r>
              <a:rPr lang="en-US" dirty="0" smtClean="0"/>
              <a:t>DSL,  </a:t>
            </a:r>
            <a:r>
              <a:rPr lang="en-US" dirty="0" smtClean="0"/>
              <a:t>Embedded </a:t>
            </a:r>
            <a:r>
              <a:rPr lang="en-US" dirty="0" smtClean="0"/>
              <a:t>XML</a:t>
            </a:r>
          </a:p>
          <a:p>
            <a:r>
              <a:rPr lang="en-US" dirty="0" smtClean="0"/>
              <a:t>Using Java</a:t>
            </a:r>
          </a:p>
          <a:p>
            <a:r>
              <a:rPr lang="en-US" dirty="0"/>
              <a:t>Parser </a:t>
            </a:r>
            <a:r>
              <a:rPr lang="en-US" dirty="0" err="1" smtClean="0"/>
              <a:t>Combinator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628" y="812800"/>
            <a:ext cx="4660900" cy="3441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222" y="4613842"/>
            <a:ext cx="7962900" cy="177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2328" y="2666999"/>
            <a:ext cx="5791200" cy="1701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4870" y="1188055"/>
            <a:ext cx="47625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993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Outline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type="body" idx="1"/>
          </p:nvPr>
        </p:nvSpPr>
        <p:spPr>
          <a:xfrm>
            <a:off x="4837471" y="2257587"/>
            <a:ext cx="3336443" cy="3020343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cap="none" dirty="0" smtClean="0">
                <a:ea typeface="ＭＳ Ｐゴシック" charset="-128"/>
              </a:rPr>
              <a:t>Spark Motivation</a:t>
            </a:r>
            <a:endParaRPr lang="en-US" altLang="zh-CN" cap="none" dirty="0">
              <a:ea typeface="ＭＳ Ｐゴシック" charset="-128"/>
            </a:endParaRP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Programming model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Example applications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Scala</a:t>
            </a:r>
          </a:p>
          <a:p>
            <a:pPr marL="342900" indent="-342900">
              <a:buFontTx/>
              <a:buChar char="-"/>
            </a:pPr>
            <a:r>
              <a:rPr lang="en-US" altLang="en-US" b="1" cap="none" dirty="0">
                <a:ea typeface="ＭＳ Ｐゴシック" charset="-128"/>
              </a:rPr>
              <a:t>Demo</a:t>
            </a:r>
            <a:endParaRPr lang="en-US" altLang="en-US" b="1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3851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441" y="2489200"/>
            <a:ext cx="7289417" cy="35306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spark-shell</a:t>
            </a:r>
          </a:p>
          <a:p>
            <a:endParaRPr lang="en-US" dirty="0"/>
          </a:p>
          <a:p>
            <a:r>
              <a:rPr lang="en-US" b="1" dirty="0" err="1"/>
              <a:t>scala</a:t>
            </a:r>
            <a:r>
              <a:rPr lang="en-US" b="1" dirty="0"/>
              <a:t>&gt; </a:t>
            </a:r>
            <a:r>
              <a:rPr lang="en-US" b="1" dirty="0" err="1" smtClean="0"/>
              <a:t>sc</a:t>
            </a:r>
            <a:endParaRPr lang="en-US" b="1" dirty="0" smtClean="0"/>
          </a:p>
          <a:p>
            <a:r>
              <a:rPr lang="en-US" dirty="0" smtClean="0"/>
              <a:t>res0</a:t>
            </a:r>
            <a:r>
              <a:rPr lang="en-US" dirty="0"/>
              <a:t>: </a:t>
            </a:r>
            <a:r>
              <a:rPr lang="en-US" dirty="0" err="1"/>
              <a:t>org.apache.spark.SparkContext</a:t>
            </a:r>
            <a:r>
              <a:rPr lang="en-US" dirty="0"/>
              <a:t> = </a:t>
            </a:r>
            <a:r>
              <a:rPr lang="en-US" dirty="0" smtClean="0"/>
              <a:t>SparkContext@3cf94dad</a:t>
            </a:r>
            <a:endParaRPr lang="en-US" dirty="0"/>
          </a:p>
          <a:p>
            <a:r>
              <a:rPr lang="en-US" b="1" dirty="0" err="1"/>
              <a:t>scala</a:t>
            </a:r>
            <a:r>
              <a:rPr lang="en-US" b="1" dirty="0"/>
              <a:t>&gt; </a:t>
            </a:r>
            <a:r>
              <a:rPr lang="en-US" b="1" dirty="0" err="1"/>
              <a:t>val</a:t>
            </a:r>
            <a:r>
              <a:rPr lang="en-US" b="1" dirty="0"/>
              <a:t> </a:t>
            </a:r>
            <a:r>
              <a:rPr lang="en-US" b="1" dirty="0" err="1"/>
              <a:t>textFile</a:t>
            </a:r>
            <a:r>
              <a:rPr lang="en-US" b="1" dirty="0"/>
              <a:t> = </a:t>
            </a:r>
            <a:r>
              <a:rPr lang="en-US" b="1" dirty="0" err="1"/>
              <a:t>sc.textFile</a:t>
            </a:r>
            <a:r>
              <a:rPr lang="en-US" b="1" dirty="0"/>
              <a:t>("</a:t>
            </a:r>
            <a:r>
              <a:rPr lang="en-US" b="1" dirty="0" err="1"/>
              <a:t>guole</a:t>
            </a:r>
            <a:r>
              <a:rPr lang="en-US" b="1" dirty="0"/>
              <a:t>/spark/input</a:t>
            </a:r>
            <a:r>
              <a:rPr lang="en-US" b="1" dirty="0" smtClean="0"/>
              <a:t>/*")</a:t>
            </a:r>
          </a:p>
          <a:p>
            <a:r>
              <a:rPr lang="en-US" b="1" dirty="0" err="1" smtClean="0"/>
              <a:t>scala</a:t>
            </a:r>
            <a:r>
              <a:rPr lang="en-US" b="1" dirty="0"/>
              <a:t>&gt; </a:t>
            </a:r>
            <a:r>
              <a:rPr lang="en-US" b="1" dirty="0" err="1" smtClean="0"/>
              <a:t>textFile.count</a:t>
            </a:r>
            <a:endParaRPr lang="en-US" b="1" dirty="0" smtClean="0"/>
          </a:p>
          <a:p>
            <a:r>
              <a:rPr lang="en-US" dirty="0"/>
              <a:t>res0: Long = </a:t>
            </a:r>
            <a:r>
              <a:rPr lang="en-US" dirty="0" smtClean="0"/>
              <a:t>3611069</a:t>
            </a:r>
            <a:endParaRPr lang="en-US" dirty="0"/>
          </a:p>
          <a:p>
            <a:r>
              <a:rPr lang="en-US" b="1" dirty="0" err="1"/>
              <a:t>scala</a:t>
            </a:r>
            <a:r>
              <a:rPr lang="en-US" b="1" dirty="0"/>
              <a:t>&gt;</a:t>
            </a:r>
            <a:r>
              <a:rPr lang="en-US" b="1" dirty="0" err="1"/>
              <a:t>val</a:t>
            </a:r>
            <a:r>
              <a:rPr lang="en-US" b="1" dirty="0"/>
              <a:t> </a:t>
            </a:r>
            <a:r>
              <a:rPr lang="en-US" b="1" dirty="0" err="1"/>
              <a:t>wordCount</a:t>
            </a:r>
            <a:r>
              <a:rPr lang="en-US" b="1" dirty="0"/>
              <a:t> = </a:t>
            </a:r>
            <a:r>
              <a:rPr lang="en-US" b="1" dirty="0" err="1"/>
              <a:t>textFile.flatMap</a:t>
            </a:r>
            <a:r>
              <a:rPr lang="en-US" b="1" dirty="0"/>
              <a:t>(x =&gt; </a:t>
            </a:r>
            <a:r>
              <a:rPr lang="en-US" b="1" dirty="0" err="1"/>
              <a:t>x.split</a:t>
            </a:r>
            <a:r>
              <a:rPr lang="en-US" b="1" dirty="0"/>
              <a:t>("\t")).map(x =&gt; (x,1)).</a:t>
            </a:r>
            <a:r>
              <a:rPr lang="en-US" b="1" dirty="0" err="1"/>
              <a:t>reduceByKey</a:t>
            </a:r>
            <a:r>
              <a:rPr lang="en-US" b="1" dirty="0" smtClean="0"/>
              <a:t>(_+_)</a:t>
            </a:r>
            <a:endParaRPr lang="en-US" b="1" dirty="0"/>
          </a:p>
          <a:p>
            <a:r>
              <a:rPr lang="en-US" b="1" dirty="0" err="1"/>
              <a:t>scala</a:t>
            </a:r>
            <a:r>
              <a:rPr lang="en-US" b="1" dirty="0"/>
              <a:t>&gt; </a:t>
            </a:r>
            <a:r>
              <a:rPr lang="en-US" b="1" dirty="0" err="1"/>
              <a:t>wordCount.take</a:t>
            </a:r>
            <a:r>
              <a:rPr lang="en-US" b="1" dirty="0"/>
              <a:t>(10).</a:t>
            </a:r>
            <a:r>
              <a:rPr lang="en-US" b="1" dirty="0" err="1"/>
              <a:t>foreach</a:t>
            </a:r>
            <a:r>
              <a:rPr lang="en-US" b="1" dirty="0"/>
              <a:t>(</a:t>
            </a:r>
            <a:r>
              <a:rPr lang="en-US" b="1" dirty="0" err="1"/>
              <a:t>println</a:t>
            </a:r>
            <a:r>
              <a:rPr lang="en-US" b="1" dirty="0" smtClean="0"/>
              <a:t>)</a:t>
            </a:r>
            <a:endParaRPr lang="en-US" b="1" dirty="0"/>
          </a:p>
          <a:p>
            <a:r>
              <a:rPr lang="en-US" b="1" dirty="0" err="1"/>
              <a:t>scala</a:t>
            </a:r>
            <a:r>
              <a:rPr lang="en-US" b="1" dirty="0"/>
              <a:t>&gt; </a:t>
            </a:r>
            <a:r>
              <a:rPr lang="en-US" b="1" dirty="0" err="1" smtClean="0"/>
              <a:t>sqlContext.sql</a:t>
            </a:r>
            <a:r>
              <a:rPr lang="en-US" b="1" dirty="0"/>
              <a:t>("select </a:t>
            </a:r>
            <a:r>
              <a:rPr lang="is-IS" b="1" dirty="0" smtClean="0"/>
              <a:t>…</a:t>
            </a:r>
            <a:r>
              <a:rPr lang="en-US" b="1" dirty="0" smtClean="0"/>
              <a:t>").</a:t>
            </a:r>
            <a:r>
              <a:rPr lang="en-US" b="1" dirty="0"/>
              <a:t>collect</a:t>
            </a:r>
            <a:endParaRPr lang="en-US" b="1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523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 and Run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441" y="2489200"/>
            <a:ext cx="7628630" cy="3530600"/>
          </a:xfrm>
        </p:spPr>
        <p:txBody>
          <a:bodyPr>
            <a:normAutofit/>
          </a:bodyPr>
          <a:lstStyle/>
          <a:p>
            <a:r>
              <a:rPr lang="en-US" dirty="0" err="1" smtClean="0"/>
              <a:t>build.sbt</a:t>
            </a:r>
            <a:endParaRPr lang="en-US" dirty="0" smtClean="0"/>
          </a:p>
          <a:p>
            <a:pPr lvl="1"/>
            <a:r>
              <a:rPr lang="en-US" dirty="0" smtClean="0"/>
              <a:t>name </a:t>
            </a:r>
            <a:r>
              <a:rPr lang="en-US" dirty="0"/>
              <a:t>:= "Simple </a:t>
            </a:r>
            <a:r>
              <a:rPr lang="en-US" dirty="0" err="1"/>
              <a:t>Project"version</a:t>
            </a:r>
            <a:r>
              <a:rPr lang="en-US" dirty="0"/>
              <a:t> := "</a:t>
            </a:r>
            <a:r>
              <a:rPr lang="en-US" dirty="0" smtClean="0"/>
              <a:t>1.0”</a:t>
            </a:r>
          </a:p>
          <a:p>
            <a:pPr lvl="1"/>
            <a:r>
              <a:rPr lang="en-US" dirty="0"/>
              <a:t>v</a:t>
            </a:r>
            <a:r>
              <a:rPr lang="en-US" dirty="0" smtClean="0"/>
              <a:t>ersion </a:t>
            </a:r>
            <a:r>
              <a:rPr lang="en-US" dirty="0"/>
              <a:t>:= "</a:t>
            </a:r>
            <a:r>
              <a:rPr lang="en-US" dirty="0" smtClean="0"/>
              <a:t>2.10.4”</a:t>
            </a:r>
          </a:p>
          <a:p>
            <a:pPr lvl="1"/>
            <a:r>
              <a:rPr lang="en-US" dirty="0" err="1" smtClean="0"/>
              <a:t>libraryDependencies</a:t>
            </a:r>
            <a:r>
              <a:rPr lang="en-US" dirty="0" smtClean="0"/>
              <a:t> </a:t>
            </a:r>
            <a:r>
              <a:rPr lang="en-US" dirty="0"/>
              <a:t>+= "</a:t>
            </a:r>
            <a:r>
              <a:rPr lang="en-US" dirty="0" err="1"/>
              <a:t>org.apache.spark</a:t>
            </a:r>
            <a:r>
              <a:rPr lang="en-US" dirty="0"/>
              <a:t>" %% "spark-core" % "</a:t>
            </a:r>
            <a:r>
              <a:rPr lang="en-US" dirty="0" smtClean="0"/>
              <a:t>1.4.0”</a:t>
            </a:r>
            <a:endParaRPr lang="en-US" dirty="0"/>
          </a:p>
          <a:p>
            <a:r>
              <a:rPr lang="en-US" dirty="0" err="1"/>
              <a:t>s</a:t>
            </a:r>
            <a:r>
              <a:rPr lang="en-US" dirty="0" err="1" smtClean="0"/>
              <a:t>bt</a:t>
            </a:r>
            <a:r>
              <a:rPr lang="en-US" dirty="0" smtClean="0"/>
              <a:t> package</a:t>
            </a:r>
          </a:p>
          <a:p>
            <a:pPr marL="342900" lvl="1" indent="-342900"/>
            <a:r>
              <a:rPr lang="en-US" dirty="0" smtClean="0"/>
              <a:t>spark-submit –master local[2] </a:t>
            </a:r>
            <a:r>
              <a:rPr lang="en-US" dirty="0"/>
              <a:t>--class "</a:t>
            </a:r>
            <a:r>
              <a:rPr lang="en-US" dirty="0" err="1"/>
              <a:t>SimpleApp</a:t>
            </a:r>
            <a:r>
              <a:rPr lang="en-US" dirty="0"/>
              <a:t>" target/scala-2.10/simple-project_2.10-1.0.jar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1066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smtClean="0"/>
              <a:t>172.22.168.103/proxy/${</a:t>
            </a:r>
            <a:r>
              <a:rPr lang="en-US" dirty="0" err="1" smtClean="0"/>
              <a:t>applicationid</a:t>
            </a:r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40" y="2981390"/>
            <a:ext cx="5622283" cy="351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5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Motivation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</a:t>
            </a:r>
            <a:r>
              <a:rPr lang="en-US" dirty="0" smtClean="0"/>
              <a:t>current cluster </a:t>
            </a:r>
            <a:r>
              <a:rPr lang="en-US" dirty="0"/>
              <a:t>programming models are based on </a:t>
            </a:r>
            <a:r>
              <a:rPr lang="en-US" i="1" dirty="0"/>
              <a:t>acyclic data flow</a:t>
            </a:r>
            <a:r>
              <a:rPr lang="en-US" dirty="0"/>
              <a:t> from stable storage to stable </a:t>
            </a:r>
            <a:r>
              <a:rPr lang="en-US" dirty="0" smtClean="0"/>
              <a:t>storage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866440" y="3505200"/>
            <a:ext cx="7010399" cy="2409790"/>
            <a:chOff x="195109" y="1484921"/>
            <a:chExt cx="8663829" cy="3698990"/>
          </a:xfrm>
        </p:grpSpPr>
        <p:grpSp>
          <p:nvGrpSpPr>
            <p:cNvPr id="41" name="Group 230"/>
            <p:cNvGrpSpPr>
              <a:grpSpLocks/>
            </p:cNvGrpSpPr>
            <p:nvPr/>
          </p:nvGrpSpPr>
          <p:grpSpPr bwMode="auto">
            <a:xfrm>
              <a:off x="195109" y="1484921"/>
              <a:ext cx="8663829" cy="3698990"/>
              <a:chOff x="95767" y="2133596"/>
              <a:chExt cx="8881102" cy="4495804"/>
            </a:xfrm>
          </p:grpSpPr>
          <p:sp>
            <p:nvSpPr>
              <p:cNvPr id="45" name="Folded Corner 44"/>
              <p:cNvSpPr/>
              <p:nvPr/>
            </p:nvSpPr>
            <p:spPr>
              <a:xfrm rot="10800000">
                <a:off x="95767" y="2133596"/>
                <a:ext cx="1428233" cy="4495801"/>
              </a:xfrm>
              <a:prstGeom prst="foldedCorner">
                <a:avLst/>
              </a:prstGeom>
              <a:ln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rbel"/>
                  <a:ea typeface="ＭＳ Ｐゴシック" pitchFamily="-105" charset="-128"/>
                  <a:cs typeface="Corbel"/>
                </a:endParaRPr>
              </a:p>
            </p:txBody>
          </p:sp>
          <p:cxnSp>
            <p:nvCxnSpPr>
              <p:cNvPr id="46" name="Straight Arrow Connector 454"/>
              <p:cNvCxnSpPr>
                <a:cxnSpLocks noChangeShapeType="1"/>
              </p:cNvCxnSpPr>
              <p:nvPr/>
            </p:nvCxnSpPr>
            <p:spPr bwMode="auto">
              <a:xfrm>
                <a:off x="1676400" y="2882901"/>
                <a:ext cx="609599" cy="9940"/>
              </a:xfrm>
              <a:prstGeom prst="straightConnector1">
                <a:avLst/>
              </a:prstGeom>
              <a:noFill/>
              <a:ln w="19050" cmpd="sng">
                <a:solidFill>
                  <a:srgbClr val="00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47" name="Right Bracket 46"/>
              <p:cNvSpPr/>
              <p:nvPr/>
            </p:nvSpPr>
            <p:spPr>
              <a:xfrm>
                <a:off x="1524000" y="2133600"/>
                <a:ext cx="152400" cy="1498600"/>
              </a:xfrm>
              <a:prstGeom prst="rightBracket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rbel"/>
                  <a:ea typeface="ＭＳ Ｐゴシック" pitchFamily="-105" charset="-128"/>
                  <a:cs typeface="Corbel"/>
                </a:endParaRPr>
              </a:p>
            </p:txBody>
          </p:sp>
          <p:sp>
            <p:nvSpPr>
              <p:cNvPr id="48" name="Right Bracket 47"/>
              <p:cNvSpPr/>
              <p:nvPr/>
            </p:nvSpPr>
            <p:spPr>
              <a:xfrm>
                <a:off x="1524000" y="3632200"/>
                <a:ext cx="152400" cy="1498600"/>
              </a:xfrm>
              <a:prstGeom prst="rightBracket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rbel"/>
                  <a:ea typeface="ＭＳ Ｐゴシック" pitchFamily="-105" charset="-128"/>
                  <a:cs typeface="Corbel"/>
                </a:endParaRPr>
              </a:p>
            </p:txBody>
          </p:sp>
          <p:sp>
            <p:nvSpPr>
              <p:cNvPr id="49" name="Right Bracket 48"/>
              <p:cNvSpPr/>
              <p:nvPr/>
            </p:nvSpPr>
            <p:spPr>
              <a:xfrm>
                <a:off x="1524000" y="5130800"/>
                <a:ext cx="152400" cy="1498600"/>
              </a:xfrm>
              <a:prstGeom prst="rightBracket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rbel"/>
                  <a:ea typeface="ＭＳ Ｐゴシック" pitchFamily="-105" charset="-128"/>
                  <a:cs typeface="Corbel"/>
                </a:endParaRPr>
              </a:p>
            </p:txBody>
          </p:sp>
          <p:cxnSp>
            <p:nvCxnSpPr>
              <p:cNvPr id="50" name="Straight Arrow Connector 124"/>
              <p:cNvCxnSpPr>
                <a:cxnSpLocks noChangeShapeType="1"/>
              </p:cNvCxnSpPr>
              <p:nvPr/>
            </p:nvCxnSpPr>
            <p:spPr bwMode="auto">
              <a:xfrm>
                <a:off x="1676400" y="4381502"/>
                <a:ext cx="609599" cy="13941"/>
              </a:xfrm>
              <a:prstGeom prst="straightConnector1">
                <a:avLst/>
              </a:prstGeom>
              <a:noFill/>
              <a:ln w="19050" cmpd="sng">
                <a:solidFill>
                  <a:srgbClr val="00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1" name="Rounded Rectangle 50"/>
              <p:cNvSpPr/>
              <p:nvPr/>
            </p:nvSpPr>
            <p:spPr>
              <a:xfrm>
                <a:off x="2286000" y="2520141"/>
                <a:ext cx="1218523" cy="745398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orbel"/>
                    <a:ea typeface="ＭＳ Ｐゴシック" pitchFamily="-105" charset="-128"/>
                    <a:cs typeface="Corbel"/>
                  </a:rPr>
                  <a:t>Map</a:t>
                </a:r>
              </a:p>
            </p:txBody>
          </p:sp>
          <p:sp>
            <p:nvSpPr>
              <p:cNvPr id="52" name="Rounded Rectangle 51"/>
              <p:cNvSpPr/>
              <p:nvPr/>
            </p:nvSpPr>
            <p:spPr>
              <a:xfrm>
                <a:off x="2286000" y="4016250"/>
                <a:ext cx="1218523" cy="758384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orbel"/>
                    <a:ea typeface="ＭＳ Ｐゴシック" pitchFamily="-105" charset="-128"/>
                    <a:cs typeface="Corbel"/>
                  </a:rPr>
                  <a:t>Map</a:t>
                </a:r>
              </a:p>
            </p:txBody>
          </p:sp>
          <p:sp>
            <p:nvSpPr>
              <p:cNvPr id="53" name="Rounded Rectangle 52"/>
              <p:cNvSpPr/>
              <p:nvPr/>
            </p:nvSpPr>
            <p:spPr>
              <a:xfrm>
                <a:off x="2286000" y="5518377"/>
                <a:ext cx="1218523" cy="747994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orbel"/>
                    <a:ea typeface="ＭＳ Ｐゴシック" pitchFamily="-105" charset="-128"/>
                    <a:cs typeface="Corbel"/>
                  </a:rPr>
                  <a:t>Map</a:t>
                </a:r>
              </a:p>
            </p:txBody>
          </p:sp>
          <p:cxnSp>
            <p:nvCxnSpPr>
              <p:cNvPr id="54" name="Straight Arrow Connector 135"/>
              <p:cNvCxnSpPr>
                <a:cxnSpLocks noChangeShapeType="1"/>
              </p:cNvCxnSpPr>
              <p:nvPr/>
            </p:nvCxnSpPr>
            <p:spPr bwMode="auto">
              <a:xfrm>
                <a:off x="1676400" y="5880101"/>
                <a:ext cx="609599" cy="12274"/>
              </a:xfrm>
              <a:prstGeom prst="straightConnector1">
                <a:avLst/>
              </a:prstGeom>
              <a:noFill/>
              <a:ln w="19050" cmpd="sng">
                <a:solidFill>
                  <a:srgbClr val="00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5" name="Rounded Rectangle 54"/>
              <p:cNvSpPr/>
              <p:nvPr/>
            </p:nvSpPr>
            <p:spPr>
              <a:xfrm>
                <a:off x="5519622" y="2836761"/>
                <a:ext cx="1363025" cy="793198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orbel"/>
                    <a:ea typeface="ＭＳ Ｐゴシック" pitchFamily="-105" charset="-128"/>
                    <a:cs typeface="Corbel"/>
                  </a:rPr>
                  <a:t>Reduce</a:t>
                </a:r>
              </a:p>
            </p:txBody>
          </p:sp>
          <p:sp>
            <p:nvSpPr>
              <p:cNvPr id="56" name="Rounded Rectangle 55"/>
              <p:cNvSpPr/>
              <p:nvPr/>
            </p:nvSpPr>
            <p:spPr>
              <a:xfrm>
                <a:off x="5519622" y="5110723"/>
                <a:ext cx="1363025" cy="751943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orbel"/>
                    <a:ea typeface="ＭＳ Ｐゴシック" pitchFamily="-105" charset="-128"/>
                    <a:cs typeface="Corbel"/>
                  </a:rPr>
                  <a:t>Reduce</a:t>
                </a:r>
              </a:p>
            </p:txBody>
          </p:sp>
          <p:cxnSp>
            <p:nvCxnSpPr>
              <p:cNvPr id="57" name="Straight Arrow Connector 155"/>
              <p:cNvCxnSpPr>
                <a:cxnSpLocks noChangeShapeType="1"/>
              </p:cNvCxnSpPr>
              <p:nvPr/>
            </p:nvCxnSpPr>
            <p:spPr bwMode="auto">
              <a:xfrm>
                <a:off x="3504523" y="2892841"/>
                <a:ext cx="2015101" cy="239827"/>
              </a:xfrm>
              <a:prstGeom prst="straightConnector1">
                <a:avLst/>
              </a:prstGeom>
              <a:noFill/>
              <a:ln w="19050" cmpd="sng">
                <a:solidFill>
                  <a:srgbClr val="00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8" name="Straight Arrow Connector 158"/>
              <p:cNvCxnSpPr>
                <a:cxnSpLocks noChangeShapeType="1"/>
              </p:cNvCxnSpPr>
              <p:nvPr/>
            </p:nvCxnSpPr>
            <p:spPr bwMode="auto">
              <a:xfrm>
                <a:off x="3504523" y="2892841"/>
                <a:ext cx="2015101" cy="2452048"/>
              </a:xfrm>
              <a:prstGeom prst="straightConnector1">
                <a:avLst/>
              </a:prstGeom>
              <a:noFill/>
              <a:ln w="19050" cmpd="sng">
                <a:solidFill>
                  <a:srgbClr val="00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9" name="Straight Arrow Connector 161"/>
              <p:cNvCxnSpPr>
                <a:cxnSpLocks noChangeShapeType="1"/>
              </p:cNvCxnSpPr>
              <p:nvPr/>
            </p:nvCxnSpPr>
            <p:spPr bwMode="auto">
              <a:xfrm flipV="1">
                <a:off x="3504523" y="3346759"/>
                <a:ext cx="2015101" cy="2545616"/>
              </a:xfrm>
              <a:prstGeom prst="straightConnector1">
                <a:avLst/>
              </a:prstGeom>
              <a:noFill/>
              <a:ln w="19050" cmpd="sng">
                <a:solidFill>
                  <a:srgbClr val="00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0" name="Straight Arrow Connector 162"/>
              <p:cNvCxnSpPr>
                <a:cxnSpLocks noChangeShapeType="1"/>
              </p:cNvCxnSpPr>
              <p:nvPr/>
            </p:nvCxnSpPr>
            <p:spPr bwMode="auto">
              <a:xfrm>
                <a:off x="3504523" y="4395442"/>
                <a:ext cx="2015100" cy="1091253"/>
              </a:xfrm>
              <a:prstGeom prst="straightConnector1">
                <a:avLst/>
              </a:prstGeom>
              <a:noFill/>
              <a:ln w="19050" cmpd="sng">
                <a:solidFill>
                  <a:srgbClr val="00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1" name="Straight Arrow Connector 163"/>
              <p:cNvCxnSpPr>
                <a:cxnSpLocks noChangeShapeType="1"/>
              </p:cNvCxnSpPr>
              <p:nvPr/>
            </p:nvCxnSpPr>
            <p:spPr bwMode="auto">
              <a:xfrm flipV="1">
                <a:off x="3504523" y="3233360"/>
                <a:ext cx="2015100" cy="1162082"/>
              </a:xfrm>
              <a:prstGeom prst="straightConnector1">
                <a:avLst/>
              </a:prstGeom>
              <a:noFill/>
              <a:ln w="19050" cmpd="sng">
                <a:solidFill>
                  <a:srgbClr val="00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2" name="Straight Arrow Connector 164"/>
              <p:cNvCxnSpPr>
                <a:cxnSpLocks noChangeShapeType="1"/>
              </p:cNvCxnSpPr>
              <p:nvPr/>
            </p:nvCxnSpPr>
            <p:spPr bwMode="auto">
              <a:xfrm flipV="1">
                <a:off x="3504523" y="5630339"/>
                <a:ext cx="2015101" cy="262036"/>
              </a:xfrm>
              <a:prstGeom prst="straightConnector1">
                <a:avLst/>
              </a:prstGeom>
              <a:noFill/>
              <a:ln w="19050" cmpd="sng">
                <a:solidFill>
                  <a:srgbClr val="00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3" name="Straight Arrow Connector 182"/>
              <p:cNvCxnSpPr>
                <a:cxnSpLocks noChangeShapeType="1"/>
              </p:cNvCxnSpPr>
              <p:nvPr/>
            </p:nvCxnSpPr>
            <p:spPr bwMode="auto">
              <a:xfrm>
                <a:off x="6882647" y="3233360"/>
                <a:ext cx="508753" cy="6533"/>
              </a:xfrm>
              <a:prstGeom prst="straightConnector1">
                <a:avLst/>
              </a:prstGeom>
              <a:noFill/>
              <a:ln w="19050" cmpd="sng">
                <a:solidFill>
                  <a:srgbClr val="00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4" name="Straight Arrow Connector 183"/>
              <p:cNvCxnSpPr>
                <a:cxnSpLocks noChangeShapeType="1"/>
              </p:cNvCxnSpPr>
              <p:nvPr/>
            </p:nvCxnSpPr>
            <p:spPr bwMode="auto">
              <a:xfrm>
                <a:off x="6882647" y="5486695"/>
                <a:ext cx="508753" cy="1099"/>
              </a:xfrm>
              <a:prstGeom prst="straightConnector1">
                <a:avLst/>
              </a:prstGeom>
              <a:noFill/>
              <a:ln w="19050" cmpd="sng">
                <a:solidFill>
                  <a:srgbClr val="00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65" name="Folded Corner 64"/>
              <p:cNvSpPr/>
              <p:nvPr/>
            </p:nvSpPr>
            <p:spPr>
              <a:xfrm rot="10800000">
                <a:off x="7543798" y="2133596"/>
                <a:ext cx="1433071" cy="4495800"/>
              </a:xfrm>
              <a:prstGeom prst="foldedCorner">
                <a:avLst/>
              </a:prstGeom>
              <a:ln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rbel"/>
                  <a:ea typeface="ＭＳ Ｐゴシック" pitchFamily="-105" charset="-128"/>
                  <a:cs typeface="Corbel"/>
                </a:endParaRPr>
              </a:p>
            </p:txBody>
          </p:sp>
          <p:sp>
            <p:nvSpPr>
              <p:cNvPr id="66" name="Right Bracket 65"/>
              <p:cNvSpPr/>
              <p:nvPr/>
            </p:nvSpPr>
            <p:spPr>
              <a:xfrm flipH="1">
                <a:off x="7391400" y="2133600"/>
                <a:ext cx="152400" cy="2212585"/>
              </a:xfrm>
              <a:prstGeom prst="rightBracket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rbel"/>
                  <a:ea typeface="ＭＳ Ｐゴシック" pitchFamily="-105" charset="-128"/>
                  <a:cs typeface="Corbel"/>
                </a:endParaRPr>
              </a:p>
            </p:txBody>
          </p:sp>
          <p:sp>
            <p:nvSpPr>
              <p:cNvPr id="67" name="Right Bracket 66"/>
              <p:cNvSpPr/>
              <p:nvPr/>
            </p:nvSpPr>
            <p:spPr>
              <a:xfrm flipH="1">
                <a:off x="7391400" y="4346185"/>
                <a:ext cx="152400" cy="2283215"/>
              </a:xfrm>
              <a:prstGeom prst="rightBracket">
                <a:avLst/>
              </a:prstGeom>
              <a:noFill/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rbel"/>
                  <a:ea typeface="ＭＳ Ｐゴシック" pitchFamily="-105" charset="-128"/>
                  <a:cs typeface="Corbel"/>
                </a:endParaRPr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>
              <a:off x="195109" y="3005909"/>
              <a:ext cx="8663829" cy="643663"/>
              <a:chOff x="285669" y="3684835"/>
              <a:chExt cx="8636670" cy="643663"/>
            </a:xfrm>
          </p:grpSpPr>
          <p:sp>
            <p:nvSpPr>
              <p:cNvPr id="43" name="TextBox 217"/>
              <p:cNvSpPr txBox="1">
                <a:spLocks noChangeArrowheads="1"/>
              </p:cNvSpPr>
              <p:nvPr/>
            </p:nvSpPr>
            <p:spPr bwMode="auto">
              <a:xfrm>
                <a:off x="285669" y="3684836"/>
                <a:ext cx="1388924" cy="6436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 eaLnBrk="0" hangingPunct="0"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eaLnBrk="0" hangingPunct="0"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eaLnBrk="0" hangingPunct="0"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eaLnBrk="0" hangingPunct="0"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orbel"/>
                    <a:ea typeface="ＭＳ Ｐゴシック" charset="0"/>
                    <a:cs typeface="Corbel"/>
                  </a:rPr>
                  <a:t>Input</a:t>
                </a:r>
              </a:p>
            </p:txBody>
          </p:sp>
          <p:sp>
            <p:nvSpPr>
              <p:cNvPr id="44" name="TextBox 221"/>
              <p:cNvSpPr txBox="1">
                <a:spLocks noChangeArrowheads="1"/>
              </p:cNvSpPr>
              <p:nvPr/>
            </p:nvSpPr>
            <p:spPr bwMode="auto">
              <a:xfrm>
                <a:off x="7539236" y="3684835"/>
                <a:ext cx="1383103" cy="6436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 eaLnBrk="0" hangingPunct="0"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eaLnBrk="0" hangingPunct="0"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eaLnBrk="0" hangingPunct="0"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eaLnBrk="0" hangingPunct="0"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auto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orbel"/>
                    <a:ea typeface="ＭＳ Ｐゴシック" charset="0"/>
                    <a:cs typeface="Corbel"/>
                  </a:rPr>
                  <a:t>Output</a:t>
                </a:r>
              </a:p>
            </p:txBody>
          </p:sp>
        </p:grpSp>
      </p:grpSp>
      <p:sp>
        <p:nvSpPr>
          <p:cNvPr id="68" name="Can 67"/>
          <p:cNvSpPr/>
          <p:nvPr/>
        </p:nvSpPr>
        <p:spPr>
          <a:xfrm>
            <a:off x="7395901" y="5307122"/>
            <a:ext cx="564024" cy="537089"/>
          </a:xfrm>
          <a:prstGeom prst="can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rbel"/>
              <a:cs typeface="Corbel"/>
            </a:endParaRPr>
          </a:p>
        </p:txBody>
      </p:sp>
      <p:sp>
        <p:nvSpPr>
          <p:cNvPr id="69" name="Can 68"/>
          <p:cNvSpPr/>
          <p:nvPr/>
        </p:nvSpPr>
        <p:spPr>
          <a:xfrm>
            <a:off x="1489158" y="5300887"/>
            <a:ext cx="564024" cy="537089"/>
          </a:xfrm>
          <a:prstGeom prst="can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01973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Conclusion</a:t>
            </a:r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457201" y="2321168"/>
            <a:ext cx="8229599" cy="3851031"/>
          </a:xfrm>
        </p:spPr>
        <p:txBody>
          <a:bodyPr>
            <a:normAutofit lnSpcReduction="10000"/>
          </a:bodyPr>
          <a:lstStyle/>
          <a:p>
            <a:endParaRPr lang="en-US" sz="2000" dirty="0" smtClean="0">
              <a:ea typeface="ＭＳ Ｐゴシック" charset="-128"/>
              <a:cs typeface="ＭＳ Ｐゴシック" charset="-128"/>
            </a:endParaRPr>
          </a:p>
          <a:p>
            <a:r>
              <a:rPr lang="en-US" sz="2000" dirty="0" smtClean="0">
                <a:ea typeface="ＭＳ Ｐゴシック" charset="-128"/>
                <a:cs typeface="ＭＳ Ｐゴシック" charset="-128"/>
              </a:rPr>
              <a:t>Speed</a:t>
            </a:r>
            <a:endParaRPr lang="en-US" sz="2000" dirty="0"/>
          </a:p>
          <a:p>
            <a:pPr lvl="1"/>
            <a:r>
              <a:rPr lang="en-US" sz="2000" b="1" dirty="0" smtClean="0"/>
              <a:t>Iterative</a:t>
            </a:r>
            <a:r>
              <a:rPr lang="en-US" sz="2000" dirty="0" smtClean="0"/>
              <a:t> algorithms</a:t>
            </a:r>
          </a:p>
          <a:p>
            <a:pPr lvl="1"/>
            <a:r>
              <a:rPr lang="en-US" sz="2000" b="1" dirty="0" smtClean="0">
                <a:ea typeface="ＭＳ Ｐゴシック" charset="-128"/>
                <a:cs typeface="ＭＳ Ｐゴシック" charset="-128"/>
              </a:rPr>
              <a:t>Interactive</a:t>
            </a:r>
            <a:r>
              <a:rPr lang="en-US" sz="2000" dirty="0" smtClean="0">
                <a:ea typeface="ＭＳ Ｐゴシック" charset="-128"/>
                <a:cs typeface="ＭＳ Ｐゴシック" charset="-128"/>
              </a:rPr>
              <a:t> data mining</a:t>
            </a:r>
          </a:p>
          <a:p>
            <a:r>
              <a:rPr lang="en-US" sz="2000" dirty="0" smtClean="0">
                <a:ea typeface="ＭＳ Ｐゴシック" charset="-128"/>
                <a:cs typeface="ＭＳ Ｐゴシック" charset="-128"/>
              </a:rPr>
              <a:t>Enhance programmability:</a:t>
            </a:r>
            <a:endParaRPr lang="en-US" sz="2000" dirty="0"/>
          </a:p>
          <a:p>
            <a:pPr lvl="1"/>
            <a:r>
              <a:rPr lang="en-US" sz="2000" dirty="0" smtClean="0"/>
              <a:t>Integrate into </a:t>
            </a:r>
            <a:r>
              <a:rPr lang="en-US" sz="2000" dirty="0" err="1" smtClean="0"/>
              <a:t>Scala</a:t>
            </a:r>
            <a:r>
              <a:rPr lang="en-US" sz="2000" dirty="0" smtClean="0"/>
              <a:t> programming language</a:t>
            </a:r>
          </a:p>
          <a:p>
            <a:pPr lvl="1"/>
            <a:r>
              <a:rPr lang="en-US" sz="2000" dirty="0" smtClean="0"/>
              <a:t>Allow interactive use from Scala interpreter</a:t>
            </a:r>
          </a:p>
          <a:p>
            <a:r>
              <a:rPr lang="en-US" sz="2200" dirty="0" smtClean="0"/>
              <a:t>Unified Stack</a:t>
            </a:r>
          </a:p>
          <a:p>
            <a:pPr lvl="1"/>
            <a:r>
              <a:rPr lang="en-US" sz="2000" dirty="0" smtClean="0"/>
              <a:t>Batch, Streaming, SQL,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17173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441" y="2489200"/>
            <a:ext cx="7257651" cy="353060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https</a:t>
            </a:r>
            <a:r>
              <a:rPr lang="en-US" dirty="0">
                <a:solidFill>
                  <a:schemeClr val="tx1"/>
                </a:solidFill>
              </a:rPr>
              <a:t>://</a:t>
            </a:r>
            <a:r>
              <a:rPr lang="en-US" dirty="0" err="1" smtClean="0">
                <a:solidFill>
                  <a:schemeClr val="tx1"/>
                </a:solidFill>
              </a:rPr>
              <a:t>people.csail.mit.edu</a:t>
            </a:r>
            <a:r>
              <a:rPr lang="en-US" dirty="0" smtClean="0">
                <a:solidFill>
                  <a:schemeClr val="tx1"/>
                </a:solidFill>
              </a:rPr>
              <a:t>/</a:t>
            </a:r>
            <a:r>
              <a:rPr lang="en-US" dirty="0" err="1" smtClean="0">
                <a:solidFill>
                  <a:schemeClr val="tx1"/>
                </a:solidFill>
              </a:rPr>
              <a:t>matei</a:t>
            </a:r>
            <a:r>
              <a:rPr lang="en-US" dirty="0" smtClean="0">
                <a:solidFill>
                  <a:schemeClr val="tx1"/>
                </a:solidFill>
              </a:rPr>
              <a:t>/papers/2010/</a:t>
            </a:r>
            <a:r>
              <a:rPr lang="en-US" dirty="0" err="1" smtClean="0">
                <a:solidFill>
                  <a:schemeClr val="tx1"/>
                </a:solidFill>
              </a:rPr>
              <a:t>hotcloud_spark.pdf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https://</a:t>
            </a:r>
            <a:r>
              <a:rPr lang="en-US" dirty="0" err="1" smtClean="0">
                <a:solidFill>
                  <a:schemeClr val="tx1"/>
                </a:solidFill>
              </a:rPr>
              <a:t>spark.apache.org</a:t>
            </a:r>
            <a:r>
              <a:rPr lang="en-US" dirty="0" smtClean="0">
                <a:solidFill>
                  <a:schemeClr val="tx1"/>
                </a:solidFill>
              </a:rPr>
              <a:t>/docs/latest/</a:t>
            </a:r>
            <a:r>
              <a:rPr lang="en-US" dirty="0" err="1" smtClean="0">
                <a:solidFill>
                  <a:schemeClr val="tx1"/>
                </a:solidFill>
              </a:rPr>
              <a:t>index.html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https://</a:t>
            </a:r>
            <a:r>
              <a:rPr lang="en-US" dirty="0" err="1">
                <a:solidFill>
                  <a:schemeClr val="tx1"/>
                </a:solidFill>
              </a:rPr>
              <a:t>spark.apache.org</a:t>
            </a:r>
            <a:r>
              <a:rPr lang="en-US" dirty="0">
                <a:solidFill>
                  <a:schemeClr val="tx1"/>
                </a:solidFill>
              </a:rPr>
              <a:t>/talks/</a:t>
            </a:r>
            <a:r>
              <a:rPr lang="en-US" dirty="0" err="1">
                <a:solidFill>
                  <a:schemeClr val="tx1"/>
                </a:solidFill>
              </a:rPr>
              <a:t>overview.pptx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</a:t>
            </a:r>
            <a:r>
              <a:rPr lang="en-US" altLang="zh-CN" dirty="0" smtClean="0"/>
              <a:t>&amp;A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344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ea typeface="ＭＳ Ｐゴシック" charset="-128"/>
              </a:rPr>
              <a:t>Motivation</a:t>
            </a:r>
            <a:endParaRPr lang="en-US" altLang="en-US" dirty="0">
              <a:ea typeface="ＭＳ Ｐゴシック" charset="-128"/>
            </a:endParaRPr>
          </a:p>
        </p:txBody>
      </p:sp>
      <p:sp>
        <p:nvSpPr>
          <p:cNvPr id="819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Acyclic data flow is </a:t>
            </a:r>
            <a:r>
              <a:rPr lang="en-US" dirty="0">
                <a:solidFill>
                  <a:srgbClr val="FF0000"/>
                </a:solidFill>
              </a:rPr>
              <a:t>inefficient</a:t>
            </a:r>
            <a:r>
              <a:rPr lang="en-US" dirty="0"/>
              <a:t> for applications that repeatedly reuse a </a:t>
            </a:r>
            <a:r>
              <a:rPr lang="en-US" i="1" dirty="0">
                <a:solidFill>
                  <a:srgbClr val="FF0000"/>
                </a:solidFill>
              </a:rPr>
              <a:t>working set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of data:</a:t>
            </a:r>
          </a:p>
          <a:p>
            <a:pPr lvl="1"/>
            <a:r>
              <a:rPr lang="en-US" sz="1800" b="1" dirty="0"/>
              <a:t>Iterative</a:t>
            </a:r>
            <a:r>
              <a:rPr lang="en-US" sz="1800" dirty="0"/>
              <a:t> algorithms (machine learning, graphs)</a:t>
            </a:r>
          </a:p>
          <a:p>
            <a:pPr lvl="1"/>
            <a:r>
              <a:rPr lang="en-US" sz="1800" b="1" dirty="0"/>
              <a:t>Interactive</a:t>
            </a:r>
            <a:r>
              <a:rPr lang="en-US" sz="1800" dirty="0"/>
              <a:t> data mining tools (R, Excel, Python</a:t>
            </a:r>
            <a:r>
              <a:rPr lang="en-US" sz="1800" dirty="0" smtClean="0"/>
              <a:t>)</a:t>
            </a:r>
          </a:p>
          <a:p>
            <a:r>
              <a:rPr lang="en-US" dirty="0"/>
              <a:t>With </a:t>
            </a:r>
            <a:r>
              <a:rPr lang="en-US" dirty="0" smtClean="0"/>
              <a:t>MapReduce framework, </a:t>
            </a:r>
            <a:r>
              <a:rPr lang="en-US" dirty="0"/>
              <a:t>apps reload data from stable storage on each query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362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39" y="927099"/>
            <a:ext cx="7046637" cy="709865"/>
          </a:xfrm>
        </p:spPr>
        <p:txBody>
          <a:bodyPr>
            <a:noAutofit/>
          </a:bodyPr>
          <a:lstStyle/>
          <a:p>
            <a:r>
              <a:rPr lang="en-US" dirty="0" smtClean="0"/>
              <a:t>Solution: 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/>
              <a:t>esilient </a:t>
            </a: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istributed </a:t>
            </a: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atasets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Allow apps to </a:t>
            </a:r>
            <a:r>
              <a:rPr lang="en-US" dirty="0" smtClean="0">
                <a:solidFill>
                  <a:srgbClr val="FF0000"/>
                </a:solidFill>
              </a:rPr>
              <a:t>keep working sets in memory </a:t>
            </a:r>
            <a:r>
              <a:rPr lang="en-US" dirty="0" smtClean="0"/>
              <a:t>for efficient reuse</a:t>
            </a:r>
          </a:p>
          <a:p>
            <a:r>
              <a:rPr lang="en-US" dirty="0" smtClean="0"/>
              <a:t>Retain the attractive properties of </a:t>
            </a:r>
            <a:r>
              <a:rPr lang="en-US" dirty="0" err="1" smtClean="0"/>
              <a:t>MapReduce</a:t>
            </a:r>
            <a:endParaRPr lang="en-US" dirty="0" smtClean="0"/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Fault tolerance, data locality, scalability</a:t>
            </a:r>
          </a:p>
          <a:p>
            <a:r>
              <a:rPr lang="en-US" dirty="0" smtClean="0"/>
              <a:t>Support a </a:t>
            </a:r>
            <a:r>
              <a:rPr lang="en-US" dirty="0" smtClean="0">
                <a:solidFill>
                  <a:srgbClr val="FF0000"/>
                </a:solidFill>
              </a:rPr>
              <a:t>wide range of </a:t>
            </a:r>
            <a:r>
              <a:rPr lang="en-US" dirty="0" smtClean="0">
                <a:solidFill>
                  <a:srgbClr val="FF0000"/>
                </a:solidFill>
              </a:rPr>
              <a:t>applications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altLang="en-US" dirty="0">
                <a:ea typeface="ＭＳ Ｐゴシック" charset="-128"/>
              </a:rPr>
              <a:t>Instead of specialized APIs for one type of app, give user first-class control of distributed datasets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022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Outline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type="body" idx="1"/>
          </p:nvPr>
        </p:nvSpPr>
        <p:spPr>
          <a:xfrm>
            <a:off x="4837471" y="2257587"/>
            <a:ext cx="4089553" cy="3020343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altLang="zh-CN" cap="none" dirty="0" smtClean="0">
                <a:ea typeface="ＭＳ Ｐゴシック" charset="-128"/>
              </a:rPr>
              <a:t>Spark Motivation</a:t>
            </a:r>
            <a:endParaRPr lang="en-US" altLang="zh-CN" cap="none" dirty="0">
              <a:ea typeface="ＭＳ Ｐゴシック" charset="-128"/>
            </a:endParaRPr>
          </a:p>
          <a:p>
            <a:pPr marL="342900" indent="-342900">
              <a:buFontTx/>
              <a:buChar char="-"/>
            </a:pPr>
            <a:r>
              <a:rPr lang="en-US" altLang="en-US" b="1" cap="none" dirty="0">
                <a:ea typeface="ＭＳ Ｐゴシック" charset="-128"/>
              </a:rPr>
              <a:t>Programming model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Example applications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Scala</a:t>
            </a:r>
          </a:p>
          <a:p>
            <a:pPr marL="342900" indent="-342900">
              <a:buFontTx/>
              <a:buChar char="-"/>
            </a:pPr>
            <a:r>
              <a:rPr lang="en-US" altLang="en-US" cap="none" dirty="0">
                <a:ea typeface="ＭＳ Ｐゴシック" charset="-128"/>
              </a:rPr>
              <a:t>Demo</a:t>
            </a:r>
            <a:endParaRPr lang="en-US" altLang="en-US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729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Programming Model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dirty="0">
                <a:ea typeface="ＭＳ Ｐゴシック" charset="-128"/>
              </a:rPr>
              <a:t>Resilient distributed datasets (RDDs)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Immutable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partitioned</a:t>
            </a:r>
            <a:r>
              <a:rPr lang="en-US" dirty="0"/>
              <a:t> collections of objects</a:t>
            </a:r>
          </a:p>
          <a:p>
            <a:pPr lvl="1"/>
            <a:r>
              <a:rPr lang="en-US" dirty="0"/>
              <a:t>Created through parallel </a:t>
            </a:r>
            <a:r>
              <a:rPr lang="en-US" i="1" dirty="0">
                <a:solidFill>
                  <a:srgbClr val="FF0000"/>
                </a:solidFill>
              </a:rPr>
              <a:t>transformations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(map, filter, </a:t>
            </a:r>
            <a:r>
              <a:rPr lang="en-US" dirty="0" err="1"/>
              <a:t>groupBy</a:t>
            </a:r>
            <a:r>
              <a:rPr lang="en-US" dirty="0"/>
              <a:t>, join, …) on data in stable storage</a:t>
            </a:r>
            <a:endParaRPr lang="en-US" dirty="0">
              <a:ea typeface="ＭＳ Ｐゴシック" charset="-128"/>
              <a:cs typeface="ＭＳ Ｐゴシック" charset="-128"/>
            </a:endParaRPr>
          </a:p>
          <a:p>
            <a:pPr lvl="1"/>
            <a:r>
              <a:rPr lang="en-US" dirty="0"/>
              <a:t>Can be</a:t>
            </a:r>
            <a:r>
              <a:rPr lang="en-US" i="1" dirty="0"/>
              <a:t> </a:t>
            </a:r>
            <a:r>
              <a:rPr lang="en-US" i="1" dirty="0">
                <a:solidFill>
                  <a:srgbClr val="FF0000"/>
                </a:solidFill>
              </a:rPr>
              <a:t>cached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for efficient reuse</a:t>
            </a:r>
            <a:endParaRPr lang="en-US" dirty="0">
              <a:ea typeface="ＭＳ Ｐゴシック" charset="-128"/>
              <a:cs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en-US" altLang="zh-CN" dirty="0" smtClean="0">
                <a:solidFill>
                  <a:srgbClr val="FF0000"/>
                </a:solidFill>
                <a:ea typeface="ＭＳ Ｐゴシック" charset="-128"/>
              </a:rPr>
              <a:t>Actions</a:t>
            </a:r>
            <a:r>
              <a:rPr lang="zh-CN" altLang="en-US" dirty="0" smtClean="0">
                <a:solidFill>
                  <a:srgbClr val="FF0000"/>
                </a:solidFill>
                <a:ea typeface="ＭＳ Ｐゴシック" charset="-128"/>
              </a:rPr>
              <a:t> </a:t>
            </a:r>
            <a:r>
              <a:rPr lang="en-US" altLang="en-US" dirty="0" smtClean="0">
                <a:ea typeface="ＭＳ Ｐゴシック" charset="-128"/>
              </a:rPr>
              <a:t>on </a:t>
            </a:r>
            <a:r>
              <a:rPr lang="en-US" altLang="en-US" dirty="0">
                <a:ea typeface="ＭＳ Ｐゴシック" charset="-128"/>
              </a:rPr>
              <a:t>RDDs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charset="-128"/>
              </a:rPr>
              <a:t>Reduce, collect, count, save, …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rgbClr val="7F7F7F"/>
                </a:solidFill>
                <a:ea typeface="ＭＳ Ｐゴシック" charset="-128"/>
              </a:rPr>
              <a:t>Restricted shared variables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7F7F7F"/>
                </a:solidFill>
                <a:ea typeface="ＭＳ Ｐゴシック" charset="-128"/>
              </a:rPr>
              <a:t>Accumulators, broadcast variables</a:t>
            </a:r>
          </a:p>
        </p:txBody>
      </p:sp>
    </p:spTree>
    <p:extLst>
      <p:ext uri="{BB962C8B-B14F-4D97-AF65-F5344CB8AC3E}">
        <p14:creationId xmlns:p14="http://schemas.microsoft.com/office/powerpoint/2010/main" val="2996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Log Mining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1708" y="2364092"/>
            <a:ext cx="6343201" cy="3530600"/>
          </a:xfrm>
        </p:spPr>
        <p:txBody>
          <a:bodyPr>
            <a:normAutofit/>
          </a:bodyPr>
          <a:lstStyle/>
          <a:p>
            <a:pPr marL="0">
              <a:buNone/>
            </a:pPr>
            <a:r>
              <a:rPr lang="en-US" dirty="0" smtClean="0"/>
              <a:t>Load error messages from a log into memory, then interactively search for various patterns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4074" y="3167221"/>
            <a:ext cx="5791200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dirty="0" err="1" smtClean="0">
                <a:latin typeface="Lucida Console"/>
                <a:cs typeface="Lucida Console"/>
              </a:rPr>
              <a:t>val</a:t>
            </a:r>
            <a:r>
              <a:rPr lang="en-US" sz="1400" dirty="0" smtClean="0">
                <a:latin typeface="Lucida Console"/>
                <a:cs typeface="Lucida Console"/>
              </a:rPr>
              <a:t> lines </a:t>
            </a:r>
            <a:r>
              <a:rPr lang="en-US" sz="1400" dirty="0" smtClean="0">
                <a:latin typeface="Lucida Console"/>
                <a:cs typeface="Lucida Console"/>
              </a:rPr>
              <a:t>= </a:t>
            </a:r>
            <a:r>
              <a:rPr lang="en-US" sz="1400" dirty="0" err="1" smtClean="0">
                <a:latin typeface="Lucida Console"/>
                <a:cs typeface="Lucida Console"/>
              </a:rPr>
              <a:t>sc.textFile</a:t>
            </a:r>
            <a:r>
              <a:rPr lang="en-US" sz="1400" dirty="0" smtClean="0">
                <a:latin typeface="Lucida Console"/>
                <a:cs typeface="Lucida Console"/>
              </a:rPr>
              <a:t>(“</a:t>
            </a:r>
            <a:r>
              <a:rPr lang="en-US" sz="1400" dirty="0" err="1" smtClean="0">
                <a:latin typeface="Lucida Console"/>
                <a:cs typeface="Lucida Console"/>
              </a:rPr>
              <a:t>hdfs</a:t>
            </a:r>
            <a:r>
              <a:rPr lang="en-US" sz="1400" dirty="0" smtClean="0">
                <a:latin typeface="Lucida Console"/>
                <a:cs typeface="Lucida Console"/>
              </a:rPr>
              <a:t>://...”)</a:t>
            </a:r>
          </a:p>
          <a:p>
            <a:pPr>
              <a:spcBef>
                <a:spcPts val="600"/>
              </a:spcBef>
            </a:pPr>
            <a:r>
              <a:rPr lang="en-US" sz="1400" dirty="0" err="1" smtClean="0">
                <a:latin typeface="Lucida Console"/>
                <a:cs typeface="Lucida Console"/>
              </a:rPr>
              <a:t>val</a:t>
            </a:r>
            <a:r>
              <a:rPr lang="en-US" sz="1400" dirty="0" smtClean="0">
                <a:latin typeface="Lucida Console"/>
                <a:cs typeface="Lucida Console"/>
              </a:rPr>
              <a:t> errors </a:t>
            </a:r>
            <a:r>
              <a:rPr lang="en-US" sz="1400" dirty="0" smtClean="0">
                <a:latin typeface="Lucida Console"/>
                <a:cs typeface="Lucida Console"/>
              </a:rPr>
              <a:t>= </a:t>
            </a:r>
            <a:r>
              <a:rPr lang="en-US" sz="1400" dirty="0" err="1" smtClean="0">
                <a:latin typeface="Lucida Console"/>
                <a:cs typeface="Lucida Console"/>
              </a:rPr>
              <a:t>lines.</a:t>
            </a:r>
            <a:r>
              <a:rPr lang="en-US" sz="1400" dirty="0" err="1" smtClean="0">
                <a:solidFill>
                  <a:srgbClr val="3366FF"/>
                </a:solidFill>
                <a:latin typeface="Lucida Console"/>
                <a:cs typeface="Lucida Console"/>
              </a:rPr>
              <a:t>filter</a:t>
            </a:r>
            <a:r>
              <a:rPr lang="en-US" sz="1400" dirty="0" smtClean="0">
                <a:latin typeface="Lucida Console"/>
                <a:cs typeface="Lucida Console"/>
              </a:rPr>
              <a:t>(</a:t>
            </a:r>
            <a:r>
              <a:rPr lang="en-US" sz="1400" dirty="0" smtClean="0">
                <a:solidFill>
                  <a:srgbClr val="FF0080"/>
                </a:solidFill>
                <a:latin typeface="Lucida Console"/>
                <a:cs typeface="Lucida Console"/>
              </a:rPr>
              <a:t>_.</a:t>
            </a:r>
            <a:r>
              <a:rPr lang="en-US" sz="1400" dirty="0" err="1" smtClean="0">
                <a:solidFill>
                  <a:srgbClr val="FF0080"/>
                </a:solidFill>
                <a:latin typeface="Lucida Console"/>
                <a:cs typeface="Lucida Console"/>
              </a:rPr>
              <a:t>startsWith</a:t>
            </a:r>
            <a:r>
              <a:rPr lang="en-US" sz="1400" dirty="0" smtClean="0">
                <a:solidFill>
                  <a:srgbClr val="FF0080"/>
                </a:solidFill>
                <a:latin typeface="Lucida Console"/>
                <a:cs typeface="Lucida Console"/>
              </a:rPr>
              <a:t>(“ERROR”)</a:t>
            </a:r>
            <a:r>
              <a:rPr lang="en-US" sz="1400" dirty="0" smtClean="0">
                <a:latin typeface="Lucida Console"/>
                <a:cs typeface="Lucida Console"/>
              </a:rPr>
              <a:t>)</a:t>
            </a:r>
          </a:p>
          <a:p>
            <a:pPr>
              <a:spcBef>
                <a:spcPts val="600"/>
              </a:spcBef>
            </a:pPr>
            <a:r>
              <a:rPr lang="en-US" sz="1400" dirty="0" err="1" smtClean="0">
                <a:latin typeface="Lucida Console"/>
                <a:cs typeface="Lucida Console"/>
              </a:rPr>
              <a:t>val</a:t>
            </a:r>
            <a:r>
              <a:rPr lang="en-US" sz="1400" dirty="0" smtClean="0">
                <a:latin typeface="Lucida Console"/>
                <a:cs typeface="Lucida Console"/>
              </a:rPr>
              <a:t> messages </a:t>
            </a:r>
            <a:r>
              <a:rPr lang="en-US" sz="1400" dirty="0" smtClean="0">
                <a:latin typeface="Lucida Console"/>
                <a:cs typeface="Lucida Console"/>
              </a:rPr>
              <a:t>= errors.</a:t>
            </a:r>
            <a:r>
              <a:rPr lang="en-US" sz="1400" dirty="0" smtClean="0">
                <a:solidFill>
                  <a:srgbClr val="3366FF"/>
                </a:solidFill>
                <a:latin typeface="Lucida Console"/>
                <a:cs typeface="Lucida Console"/>
              </a:rPr>
              <a:t>map</a:t>
            </a:r>
            <a:r>
              <a:rPr lang="en-US" sz="1400" dirty="0" smtClean="0">
                <a:latin typeface="Lucida Console"/>
                <a:cs typeface="Lucida Console"/>
              </a:rPr>
              <a:t>(</a:t>
            </a:r>
            <a:r>
              <a:rPr lang="en-US" sz="1400" dirty="0" smtClean="0">
                <a:solidFill>
                  <a:srgbClr val="FF0080"/>
                </a:solidFill>
                <a:latin typeface="Lucida Console"/>
                <a:cs typeface="Lucida Console"/>
              </a:rPr>
              <a:t>_.split(‘\t’)(2)</a:t>
            </a:r>
            <a:r>
              <a:rPr lang="en-US" sz="1400" dirty="0" smtClean="0">
                <a:latin typeface="Lucida Console"/>
                <a:cs typeface="Lucida Console"/>
              </a:rPr>
              <a:t>)</a:t>
            </a:r>
          </a:p>
          <a:p>
            <a:pPr>
              <a:spcBef>
                <a:spcPts val="600"/>
              </a:spcBef>
            </a:pPr>
            <a:r>
              <a:rPr lang="en-US" sz="1400" dirty="0" err="1" smtClean="0">
                <a:latin typeface="Lucida Console"/>
                <a:cs typeface="Lucida Console"/>
              </a:rPr>
              <a:t>messages.</a:t>
            </a:r>
            <a:r>
              <a:rPr lang="en-US" sz="1400" dirty="0" err="1" smtClean="0">
                <a:solidFill>
                  <a:srgbClr val="3366FF"/>
                </a:solidFill>
                <a:latin typeface="Lucida Console"/>
                <a:cs typeface="Lucida Console"/>
              </a:rPr>
              <a:t>cache</a:t>
            </a:r>
            <a:r>
              <a:rPr lang="en-US" sz="1400" dirty="0" smtClean="0">
                <a:latin typeface="Lucida Console"/>
                <a:cs typeface="Lucida Console"/>
              </a:rPr>
              <a:t>()</a:t>
            </a:r>
          </a:p>
        </p:txBody>
      </p:sp>
      <p:grpSp>
        <p:nvGrpSpPr>
          <p:cNvPr id="68" name="Group 67"/>
          <p:cNvGrpSpPr/>
          <p:nvPr/>
        </p:nvGrpSpPr>
        <p:grpSpPr>
          <a:xfrm>
            <a:off x="5615710" y="2743323"/>
            <a:ext cx="3071090" cy="3851442"/>
            <a:chOff x="5615710" y="2743323"/>
            <a:chExt cx="3071090" cy="385144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23729" y="3493655"/>
              <a:ext cx="1128236" cy="1128236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58564" y="2743323"/>
              <a:ext cx="1128236" cy="1128236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67600" y="4800600"/>
              <a:ext cx="1128236" cy="1128236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15710" y="5466529"/>
              <a:ext cx="1128236" cy="1128236"/>
            </a:xfrm>
            <a:prstGeom prst="rect">
              <a:avLst/>
            </a:prstGeom>
          </p:spPr>
        </p:pic>
      </p:grpSp>
      <p:sp>
        <p:nvSpPr>
          <p:cNvPr id="19" name="Rectangle 18"/>
          <p:cNvSpPr/>
          <p:nvPr/>
        </p:nvSpPr>
        <p:spPr>
          <a:xfrm>
            <a:off x="7644049" y="3345025"/>
            <a:ext cx="791061" cy="320596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/>
              <a:t>Block 1</a:t>
            </a:r>
            <a:endParaRPr lang="en-US" sz="1500" dirty="0"/>
          </a:p>
        </p:txBody>
      </p:sp>
      <p:sp>
        <p:nvSpPr>
          <p:cNvPr id="22" name="Rectangle 21"/>
          <p:cNvSpPr/>
          <p:nvPr/>
        </p:nvSpPr>
        <p:spPr>
          <a:xfrm>
            <a:off x="7526286" y="5395008"/>
            <a:ext cx="819727" cy="320596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/>
              <a:t>Block 2</a:t>
            </a:r>
            <a:endParaRPr lang="en-US" sz="1500" dirty="0"/>
          </a:p>
        </p:txBody>
      </p:sp>
      <p:sp>
        <p:nvSpPr>
          <p:cNvPr id="23" name="Rectangle 22"/>
          <p:cNvSpPr/>
          <p:nvPr/>
        </p:nvSpPr>
        <p:spPr>
          <a:xfrm>
            <a:off x="5680365" y="6056686"/>
            <a:ext cx="806782" cy="320596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/>
              <a:t>Block 3</a:t>
            </a:r>
            <a:endParaRPr lang="en-US" sz="1500" dirty="0"/>
          </a:p>
        </p:txBody>
      </p:sp>
      <p:grpSp>
        <p:nvGrpSpPr>
          <p:cNvPr id="44" name="Group 43"/>
          <p:cNvGrpSpPr/>
          <p:nvPr/>
        </p:nvGrpSpPr>
        <p:grpSpPr>
          <a:xfrm>
            <a:off x="6019801" y="3042352"/>
            <a:ext cx="1577109" cy="2375746"/>
            <a:chOff x="6019801" y="3042352"/>
            <a:chExt cx="1577109" cy="2375746"/>
          </a:xfrm>
        </p:grpSpPr>
        <p:cxnSp>
          <p:nvCxnSpPr>
            <p:cNvPr id="28" name="Straight Arrow Connector 27"/>
            <p:cNvCxnSpPr/>
            <p:nvPr/>
          </p:nvCxnSpPr>
          <p:spPr>
            <a:xfrm flipV="1">
              <a:off x="6518519" y="3042352"/>
              <a:ext cx="1078391" cy="600181"/>
            </a:xfrm>
            <a:prstGeom prst="straightConnector1">
              <a:avLst/>
            </a:prstGeom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6415567" y="3665623"/>
              <a:ext cx="1142135" cy="1097665"/>
            </a:xfrm>
            <a:prstGeom prst="straightConnector1">
              <a:avLst/>
            </a:prstGeom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rot="5400000">
              <a:off x="5341447" y="4343977"/>
              <a:ext cx="1752475" cy="395767"/>
            </a:xfrm>
            <a:prstGeom prst="straightConnector1">
              <a:avLst/>
            </a:prstGeom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/>
          <p:cNvGrpSpPr/>
          <p:nvPr/>
        </p:nvGrpSpPr>
        <p:grpSpPr>
          <a:xfrm>
            <a:off x="5638800" y="2707533"/>
            <a:ext cx="2860965" cy="3075342"/>
            <a:chOff x="5638800" y="2707533"/>
            <a:chExt cx="2860965" cy="3075342"/>
          </a:xfrm>
        </p:grpSpPr>
        <p:sp>
          <p:nvSpPr>
            <p:cNvPr id="15" name="Rounded Rectangle 14"/>
            <p:cNvSpPr/>
            <p:nvPr/>
          </p:nvSpPr>
          <p:spPr>
            <a:xfrm>
              <a:off x="7585365" y="2707533"/>
              <a:ext cx="914400" cy="357908"/>
            </a:xfrm>
            <a:prstGeom prst="roundRect">
              <a:avLst/>
            </a:prstGeom>
            <a:ln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/>
                <a:t>Worker</a:t>
              </a:r>
              <a:endParaRPr lang="en-US" sz="1800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5638800" y="5424967"/>
              <a:ext cx="914400" cy="357908"/>
            </a:xfrm>
            <a:prstGeom prst="roundRect">
              <a:avLst/>
            </a:prstGeom>
            <a:ln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/>
                <a:t>Worker</a:t>
              </a:r>
              <a:endParaRPr lang="en-US" sz="1800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7493956" y="4763289"/>
              <a:ext cx="914400" cy="357908"/>
            </a:xfrm>
            <a:prstGeom prst="roundRect">
              <a:avLst/>
            </a:prstGeom>
            <a:ln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/>
                <a:t>Worker</a:t>
              </a:r>
              <a:endParaRPr lang="en-US" sz="1800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5946819" y="3452092"/>
              <a:ext cx="914400" cy="357908"/>
            </a:xfrm>
            <a:prstGeom prst="roundRect">
              <a:avLst/>
            </a:prstGeom>
            <a:ln>
              <a:headEnd type="none" w="med" len="med"/>
              <a:tailEnd type="none"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/>
                <a:t>Driver</a:t>
              </a:r>
              <a:endParaRPr lang="en-US" sz="1800" dirty="0"/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454075" y="4748232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1400">
                <a:latin typeface="Lucida Console"/>
                <a:cs typeface="Lucida Console"/>
              </a:rPr>
              <a:t>messages.</a:t>
            </a:r>
            <a:r>
              <a:rPr lang="en-US" sz="1400" smtClean="0">
                <a:solidFill>
                  <a:srgbClr val="3366FF"/>
                </a:solidFill>
                <a:latin typeface="Lucida Console"/>
                <a:cs typeface="Lucida Console"/>
              </a:rPr>
              <a:t>filter</a:t>
            </a:r>
            <a:r>
              <a:rPr lang="en-US" sz="1400" dirty="0" smtClean="0">
                <a:latin typeface="Lucida Console"/>
                <a:cs typeface="Lucida Console"/>
              </a:rPr>
              <a:t>(</a:t>
            </a:r>
            <a:r>
              <a:rPr lang="en-US" sz="1400" dirty="0" smtClean="0">
                <a:solidFill>
                  <a:srgbClr val="FF0080"/>
                </a:solidFill>
                <a:latin typeface="Lucida Console"/>
                <a:cs typeface="Lucida Console"/>
              </a:rPr>
              <a:t>_.contains(“foo”)</a:t>
            </a:r>
            <a:r>
              <a:rPr lang="en-US" sz="1400" dirty="0" smtClean="0">
                <a:latin typeface="Lucida Console"/>
                <a:cs typeface="Lucida Console"/>
              </a:rPr>
              <a:t>).</a:t>
            </a:r>
            <a:r>
              <a:rPr lang="en-US" sz="1400" dirty="0" smtClean="0">
                <a:solidFill>
                  <a:srgbClr val="3366FF"/>
                </a:solidFill>
                <a:latin typeface="Lucida Console"/>
                <a:cs typeface="Lucida Console"/>
              </a:rPr>
              <a:t>count</a:t>
            </a:r>
          </a:p>
        </p:txBody>
      </p:sp>
      <p:cxnSp>
        <p:nvCxnSpPr>
          <p:cNvPr id="49" name="Straight Arrow Connector 48"/>
          <p:cNvCxnSpPr/>
          <p:nvPr/>
        </p:nvCxnSpPr>
        <p:spPr>
          <a:xfrm rot="5400000" flipH="1" flipV="1">
            <a:off x="5306291" y="4456545"/>
            <a:ext cx="1570182" cy="337128"/>
          </a:xfrm>
          <a:prstGeom prst="straightConnector1">
            <a:avLst/>
          </a:prstGeom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rot="10800000">
            <a:off x="6742550" y="3840020"/>
            <a:ext cx="958269" cy="905162"/>
          </a:xfrm>
          <a:prstGeom prst="straightConnector1">
            <a:avLst/>
          </a:prstGeom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rot="10800000" flipV="1">
            <a:off x="6664036" y="2941777"/>
            <a:ext cx="909784" cy="494145"/>
          </a:xfrm>
          <a:prstGeom prst="straightConnector1">
            <a:avLst/>
          </a:prstGeom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454074" y="5072221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1400" dirty="0" err="1">
                <a:latin typeface="Lucida Console"/>
                <a:cs typeface="Lucida Console"/>
              </a:rPr>
              <a:t>messages.</a:t>
            </a:r>
            <a:r>
              <a:rPr lang="en-US" sz="1400" dirty="0" err="1" smtClean="0">
                <a:solidFill>
                  <a:srgbClr val="3366FF"/>
                </a:solidFill>
                <a:latin typeface="Lucida Console"/>
                <a:cs typeface="Lucida Console"/>
              </a:rPr>
              <a:t>filter</a:t>
            </a:r>
            <a:r>
              <a:rPr lang="en-US" sz="1400" dirty="0" smtClean="0">
                <a:latin typeface="Lucida Console"/>
                <a:cs typeface="Lucida Console"/>
              </a:rPr>
              <a:t>(</a:t>
            </a:r>
            <a:r>
              <a:rPr lang="en-US" sz="1400" dirty="0" smtClean="0">
                <a:solidFill>
                  <a:srgbClr val="FF0080"/>
                </a:solidFill>
                <a:latin typeface="Lucida Console"/>
                <a:cs typeface="Lucida Console"/>
              </a:rPr>
              <a:t>_.contains(“bar”)</a:t>
            </a:r>
            <a:r>
              <a:rPr lang="en-US" sz="1400" dirty="0" smtClean="0">
                <a:latin typeface="Lucida Console"/>
                <a:cs typeface="Lucida Console"/>
              </a:rPr>
              <a:t>).</a:t>
            </a:r>
            <a:r>
              <a:rPr lang="en-US" sz="1400" dirty="0" smtClean="0">
                <a:solidFill>
                  <a:srgbClr val="3366FF"/>
                </a:solidFill>
                <a:latin typeface="Lucida Console"/>
                <a:cs typeface="Lucida Console"/>
              </a:rPr>
              <a:t>count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529271" y="5495092"/>
            <a:ext cx="579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1600" dirty="0" smtClean="0">
                <a:latin typeface="Lucida Console"/>
                <a:cs typeface="Lucida Console"/>
              </a:rPr>
              <a:t>. . .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997814" y="3242846"/>
            <a:ext cx="6221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orbel"/>
                <a:cs typeface="Corbel"/>
              </a:rPr>
              <a:t>tasks</a:t>
            </a:r>
            <a:endParaRPr lang="en-US" sz="1600" dirty="0">
              <a:latin typeface="Corbel"/>
              <a:cs typeface="Corbel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477000" y="2873391"/>
            <a:ext cx="7464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orbel"/>
                <a:cs typeface="Corbel"/>
              </a:rPr>
              <a:t>results</a:t>
            </a:r>
            <a:endParaRPr lang="en-US" sz="1600" dirty="0">
              <a:latin typeface="Corbel"/>
              <a:cs typeface="Corbel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111836" y="2449945"/>
            <a:ext cx="727364" cy="320596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/>
              <a:t>Cache 1</a:t>
            </a:r>
            <a:endParaRPr lang="en-US" sz="1500" dirty="0"/>
          </a:p>
        </p:txBody>
      </p:sp>
      <p:sp>
        <p:nvSpPr>
          <p:cNvPr id="24" name="Rectangle 23"/>
          <p:cNvSpPr/>
          <p:nvPr/>
        </p:nvSpPr>
        <p:spPr>
          <a:xfrm>
            <a:off x="8047181" y="4523264"/>
            <a:ext cx="727364" cy="320596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/>
              <a:t>Cache 2</a:t>
            </a:r>
            <a:endParaRPr lang="en-US" sz="1500" dirty="0"/>
          </a:p>
        </p:txBody>
      </p:sp>
      <p:sp>
        <p:nvSpPr>
          <p:cNvPr id="25" name="Rectangle 24"/>
          <p:cNvSpPr/>
          <p:nvPr/>
        </p:nvSpPr>
        <p:spPr>
          <a:xfrm>
            <a:off x="6195291" y="5161729"/>
            <a:ext cx="727364" cy="320596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/>
              <a:t>Cache 3</a:t>
            </a:r>
            <a:endParaRPr lang="en-US" sz="1500" dirty="0"/>
          </a:p>
        </p:txBody>
      </p:sp>
      <p:sp>
        <p:nvSpPr>
          <p:cNvPr id="70" name="Rectangular Callout 69"/>
          <p:cNvSpPr/>
          <p:nvPr/>
        </p:nvSpPr>
        <p:spPr>
          <a:xfrm>
            <a:off x="4933944" y="3018029"/>
            <a:ext cx="1154547" cy="311727"/>
          </a:xfrm>
          <a:prstGeom prst="wedgeRectCallout">
            <a:avLst>
              <a:gd name="adj1" fmla="val -94279"/>
              <a:gd name="adj2" fmla="val 44724"/>
            </a:avLst>
          </a:prstGeom>
          <a:ln>
            <a:headEnd type="none" w="med" len="med"/>
            <a:tailEnd type="none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Base RDD</a:t>
            </a:r>
            <a:endParaRPr lang="en-US" sz="1700" dirty="0"/>
          </a:p>
        </p:txBody>
      </p:sp>
      <p:sp>
        <p:nvSpPr>
          <p:cNvPr id="71" name="Rectangular Callout 70"/>
          <p:cNvSpPr/>
          <p:nvPr/>
        </p:nvSpPr>
        <p:spPr>
          <a:xfrm>
            <a:off x="4295192" y="2995145"/>
            <a:ext cx="1834818" cy="311727"/>
          </a:xfrm>
          <a:prstGeom prst="wedgeRectCallout">
            <a:avLst>
              <a:gd name="adj1" fmla="val -46677"/>
              <a:gd name="adj2" fmla="val 118798"/>
            </a:avLst>
          </a:prstGeom>
          <a:ln>
            <a:headEnd type="none" w="med" len="med"/>
            <a:tailEnd type="none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Transformed RDD</a:t>
            </a:r>
            <a:endParaRPr lang="en-US" sz="1700" dirty="0"/>
          </a:p>
        </p:txBody>
      </p:sp>
      <p:sp>
        <p:nvSpPr>
          <p:cNvPr id="73" name="Rectangular Callout 72"/>
          <p:cNvSpPr/>
          <p:nvPr/>
        </p:nvSpPr>
        <p:spPr>
          <a:xfrm>
            <a:off x="5156644" y="4566683"/>
            <a:ext cx="1058965" cy="311727"/>
          </a:xfrm>
          <a:prstGeom prst="wedgeRectCallout">
            <a:avLst>
              <a:gd name="adj1" fmla="val -77556"/>
              <a:gd name="adj2" fmla="val 52132"/>
            </a:avLst>
          </a:prstGeom>
          <a:ln>
            <a:headEnd type="none" w="med" len="med"/>
            <a:tailEnd type="none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Action</a:t>
            </a:r>
            <a:endParaRPr lang="en-US" sz="1700" dirty="0"/>
          </a:p>
        </p:txBody>
      </p:sp>
      <p:sp>
        <p:nvSpPr>
          <p:cNvPr id="38" name="Rounded Rectangle 37"/>
          <p:cNvSpPr/>
          <p:nvPr/>
        </p:nvSpPr>
        <p:spPr>
          <a:xfrm>
            <a:off x="399302" y="5486400"/>
            <a:ext cx="4777508" cy="849407"/>
          </a:xfrm>
          <a:prstGeom prst="roundRect">
            <a:avLst>
              <a:gd name="adj" fmla="val 10339"/>
            </a:avLst>
          </a:prstGeom>
          <a:solidFill>
            <a:srgbClr val="D9E4F2"/>
          </a:solidFill>
          <a:ln w="19050" cmpd="sng">
            <a:solidFill>
              <a:srgbClr val="4F81BD"/>
            </a:solidFill>
            <a:headEnd type="none" w="med" len="med"/>
            <a:tailEnd type="none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Result:</a:t>
            </a:r>
            <a:r>
              <a:rPr lang="en-US" dirty="0" smtClean="0"/>
              <a:t> full-text search of Wikipedia in &lt;1 sec (</a:t>
            </a:r>
            <a:r>
              <a:rPr lang="en-US" dirty="0" err="1" smtClean="0"/>
              <a:t>vs</a:t>
            </a:r>
            <a:r>
              <a:rPr lang="en-US" dirty="0" smtClean="0"/>
              <a:t> 20 sec for on-disk data)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399302" y="5486400"/>
            <a:ext cx="4777508" cy="849406"/>
          </a:xfrm>
          <a:prstGeom prst="roundRect">
            <a:avLst>
              <a:gd name="adj" fmla="val 10339"/>
            </a:avLst>
          </a:prstGeom>
          <a:solidFill>
            <a:schemeClr val="accent2">
              <a:lumMod val="20000"/>
              <a:lumOff val="80000"/>
            </a:schemeClr>
          </a:solidFill>
          <a:ln>
            <a:headEnd type="none" w="med" len="med"/>
            <a:tailEnd type="none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Result:</a:t>
            </a:r>
            <a:r>
              <a:rPr lang="en-US" dirty="0" smtClean="0"/>
              <a:t> scaled to 1 TB data in 5-7 sec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 err="1" smtClean="0"/>
              <a:t>vs</a:t>
            </a:r>
            <a:r>
              <a:rPr lang="en-US" dirty="0" smtClean="0"/>
              <a:t> 170 sec for on-disk data)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348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1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7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7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0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3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/>
      <p:bldP spid="19" grpId="0" animBg="1"/>
      <p:bldP spid="19" grpId="1" animBg="1"/>
      <p:bldP spid="22" grpId="0" animBg="1"/>
      <p:bldP spid="22" grpId="1" animBg="1"/>
      <p:bldP spid="23" grpId="0" animBg="1"/>
      <p:bldP spid="23" grpId="1" animBg="1"/>
      <p:bldP spid="43" grpId="0" build="allAtOnce"/>
      <p:bldP spid="61" grpId="0" build="allAtOnce"/>
      <p:bldP spid="62" grpId="0" build="allAtOnce"/>
      <p:bldP spid="63" grpId="0"/>
      <p:bldP spid="63" grpId="1"/>
      <p:bldP spid="63" grpId="2"/>
      <p:bldP spid="64" grpId="0"/>
      <p:bldP spid="64" grpId="1"/>
      <p:bldP spid="64" grpId="2"/>
      <p:bldP spid="21" grpId="0" animBg="1"/>
      <p:bldP spid="21" grpId="1" animBg="1"/>
      <p:bldP spid="24" grpId="0" animBg="1"/>
      <p:bldP spid="24" grpId="1" animBg="1"/>
      <p:bldP spid="25" grpId="0" animBg="1"/>
      <p:bldP spid="25" grpId="1" animBg="1"/>
      <p:bldP spid="70" grpId="0" animBg="1"/>
      <p:bldP spid="70" grpId="1" animBg="1"/>
      <p:bldP spid="71" grpId="0" animBg="1"/>
      <p:bldP spid="71" grpId="1" animBg="1"/>
      <p:bldP spid="73" grpId="0" animBg="1"/>
      <p:bldP spid="73" grpId="1" animBg="1"/>
      <p:bldP spid="38" grpId="0" animBg="1"/>
      <p:bldP spid="3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components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104" y="2609294"/>
            <a:ext cx="6713423" cy="322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6159</TotalTime>
  <Words>1184</Words>
  <Application>Microsoft Macintosh PowerPoint</Application>
  <PresentationFormat>On-screen Show (4:3)</PresentationFormat>
  <Paragraphs>271</Paragraphs>
  <Slides>32</Slides>
  <Notes>21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3" baseType="lpstr">
      <vt:lpstr>Calibri</vt:lpstr>
      <vt:lpstr>Consolas</vt:lpstr>
      <vt:lpstr>Corbel</vt:lpstr>
      <vt:lpstr>Lucida Console</vt:lpstr>
      <vt:lpstr>ＭＳ Ｐゴシック</vt:lpstr>
      <vt:lpstr>Wingdings</vt:lpstr>
      <vt:lpstr>Wingdings 3</vt:lpstr>
      <vt:lpstr>华文楷体</vt:lpstr>
      <vt:lpstr>Arial</vt:lpstr>
      <vt:lpstr>Ion Boardroom</vt:lpstr>
      <vt:lpstr>Excel.Chart.8</vt:lpstr>
      <vt:lpstr>Intro to Spark &amp; Scala</vt:lpstr>
      <vt:lpstr>Outline</vt:lpstr>
      <vt:lpstr>Motivation</vt:lpstr>
      <vt:lpstr>Motivation</vt:lpstr>
      <vt:lpstr>Solution: Resilient Distributed Datasets </vt:lpstr>
      <vt:lpstr>Outline</vt:lpstr>
      <vt:lpstr>Programming Model</vt:lpstr>
      <vt:lpstr>Example: Log Mining</vt:lpstr>
      <vt:lpstr>Cluster components</vt:lpstr>
      <vt:lpstr>RDD Fault Tolerance</vt:lpstr>
      <vt:lpstr>Spark Operations</vt:lpstr>
      <vt:lpstr>Benefits of RDD Model</vt:lpstr>
      <vt:lpstr>Outline</vt:lpstr>
      <vt:lpstr>Example: Logistic Regression</vt:lpstr>
      <vt:lpstr>Logistic Regression Performance</vt:lpstr>
      <vt:lpstr>Example: MapReduce</vt:lpstr>
      <vt:lpstr>Word Count in Spark</vt:lpstr>
      <vt:lpstr>Ecosystem</vt:lpstr>
      <vt:lpstr>Spark Streaming</vt:lpstr>
      <vt:lpstr>Applications We built on Spark</vt:lpstr>
      <vt:lpstr>Benefits (compared with hadoop / hive)</vt:lpstr>
      <vt:lpstr>Pitfalls</vt:lpstr>
      <vt:lpstr>Outline</vt:lpstr>
      <vt:lpstr>Scala – “Scalable Language”</vt:lpstr>
      <vt:lpstr>Snippets</vt:lpstr>
      <vt:lpstr>Outline</vt:lpstr>
      <vt:lpstr>REPL</vt:lpstr>
      <vt:lpstr>Deploy and Run</vt:lpstr>
      <vt:lpstr>Spark UI</vt:lpstr>
      <vt:lpstr>Conclusion</vt:lpstr>
      <vt:lpstr>reference</vt:lpstr>
      <vt:lpstr>Q&amp;A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</dc:title>
  <dc:creator>Microsoft Office User</dc:creator>
  <cp:lastModifiedBy>郭乐</cp:lastModifiedBy>
  <cp:revision>290</cp:revision>
  <dcterms:created xsi:type="dcterms:W3CDTF">2015-12-23T14:04:18Z</dcterms:created>
  <dcterms:modified xsi:type="dcterms:W3CDTF">2016-06-13T06:09:04Z</dcterms:modified>
</cp:coreProperties>
</file>

<file path=docProps/thumbnail.jpeg>
</file>